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87" r:id="rId5"/>
    <p:sldId id="259" r:id="rId6"/>
    <p:sldId id="260" r:id="rId7"/>
    <p:sldId id="261" r:id="rId8"/>
    <p:sldId id="295" r:id="rId9"/>
    <p:sldId id="271" r:id="rId10"/>
    <p:sldId id="296" r:id="rId11"/>
    <p:sldId id="297" r:id="rId12"/>
    <p:sldId id="298" r:id="rId13"/>
    <p:sldId id="299" r:id="rId14"/>
    <p:sldId id="300" r:id="rId15"/>
    <p:sldId id="301"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707" autoAdjust="0"/>
  </p:normalViewPr>
  <p:slideViewPr>
    <p:cSldViewPr snapToGrid="0">
      <p:cViewPr varScale="1">
        <p:scale>
          <a:sx n="62" d="100"/>
          <a:sy n="62" d="100"/>
        </p:scale>
        <p:origin x="86" y="6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5FED3-5B8B-46B2-95AB-1876235C23A5}" type="datetimeFigureOut">
              <a:rPr lang="en-US" smtClean="0"/>
              <a:t>9/28/2016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8409B-5A4C-48E5-A05F-E829552D1490}" type="slidenum">
              <a:rPr lang="en-US" smtClean="0"/>
              <a:t>‹#›</a:t>
            </a:fld>
            <a:endParaRPr lang="en-US"/>
          </a:p>
        </p:txBody>
      </p:sp>
    </p:spTree>
    <p:extLst>
      <p:ext uri="{BB962C8B-B14F-4D97-AF65-F5344CB8AC3E}">
        <p14:creationId xmlns:p14="http://schemas.microsoft.com/office/powerpoint/2010/main" val="371009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FC443E-9021-4D90-892E-229635B603F9}"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234440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C443E-9021-4D90-892E-229635B603F9}"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287322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C443E-9021-4D90-892E-229635B603F9}"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85190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C443E-9021-4D90-892E-229635B603F9}"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362417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C443E-9021-4D90-892E-229635B603F9}"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428915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C443E-9021-4D90-892E-229635B603F9}"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252312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C443E-9021-4D90-892E-229635B603F9}"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114401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C443E-9021-4D90-892E-229635B603F9}"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265278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C443E-9021-4D90-892E-229635B603F9}"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59235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FC443E-9021-4D90-892E-229635B603F9}"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68706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FC443E-9021-4D90-892E-229635B603F9}"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C6D6B-7597-423B-9A89-8C67C7602BD2}" type="slidenum">
              <a:rPr lang="en-US" smtClean="0"/>
              <a:t>‹#›</a:t>
            </a:fld>
            <a:endParaRPr lang="en-US"/>
          </a:p>
        </p:txBody>
      </p:sp>
    </p:spTree>
    <p:extLst>
      <p:ext uri="{BB962C8B-B14F-4D97-AF65-F5344CB8AC3E}">
        <p14:creationId xmlns:p14="http://schemas.microsoft.com/office/powerpoint/2010/main" val="185115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C443E-9021-4D90-892E-229635B603F9}" type="datetimeFigureOut">
              <a:rPr lang="en-US" smtClean="0"/>
              <a:t>9/28/2016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C6D6B-7597-423B-9A89-8C67C7602BD2}" type="slidenum">
              <a:rPr lang="en-US" smtClean="0"/>
              <a:t>‹#›</a:t>
            </a:fld>
            <a:endParaRPr lang="en-US"/>
          </a:p>
        </p:txBody>
      </p:sp>
    </p:spTree>
    <p:extLst>
      <p:ext uri="{BB962C8B-B14F-4D97-AF65-F5344CB8AC3E}">
        <p14:creationId xmlns:p14="http://schemas.microsoft.com/office/powerpoint/2010/main" val="162350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Checkpoint #14</a:t>
            </a:r>
          </a:p>
        </p:txBody>
      </p:sp>
      <p:sp>
        <p:nvSpPr>
          <p:cNvPr id="3" name="Subtitle 2"/>
          <p:cNvSpPr>
            <a:spLocks noGrp="1"/>
          </p:cNvSpPr>
          <p:nvPr>
            <p:ph type="subTitle" idx="1"/>
          </p:nvPr>
        </p:nvSpPr>
        <p:spPr>
          <a:xfrm>
            <a:off x="963827" y="3602038"/>
            <a:ext cx="9704173" cy="1655762"/>
          </a:xfrm>
        </p:spPr>
        <p:txBody>
          <a:bodyPr/>
          <a:lstStyle/>
          <a:p>
            <a:r>
              <a:rPr lang="en-US" dirty="0"/>
              <a:t>Number your paper 1-7….Slide times will vary depending of type of question</a:t>
            </a:r>
          </a:p>
        </p:txBody>
      </p:sp>
    </p:spTree>
    <p:extLst>
      <p:ext uri="{BB962C8B-B14F-4D97-AF65-F5344CB8AC3E}">
        <p14:creationId xmlns:p14="http://schemas.microsoft.com/office/powerpoint/2010/main" val="30277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922034" cy="3108543"/>
          </a:xfrm>
          <a:prstGeom prst="rect">
            <a:avLst/>
          </a:prstGeom>
          <a:noFill/>
        </p:spPr>
        <p:txBody>
          <a:bodyPr wrap="square" rtlCol="0">
            <a:spAutoFit/>
          </a:bodyPr>
          <a:lstStyle/>
          <a:p>
            <a:pPr marL="342900" indent="-342900">
              <a:buAutoNum type="arabicPeriod"/>
            </a:pPr>
            <a:r>
              <a:rPr lang="en-US" sz="2800" dirty="0"/>
              <a:t>The code states that the punishment for allowing one’s dam to flood everyone’s field is…– 6.9</a:t>
            </a:r>
          </a:p>
          <a:p>
            <a:pPr marL="342900" indent="-342900">
              <a:buAutoNum type="arabicPeriod"/>
            </a:pPr>
            <a:endParaRPr lang="en-US" sz="2800" dirty="0"/>
          </a:p>
          <a:p>
            <a:pPr marL="342900" indent="-342900">
              <a:buAutoNum type="alphaLcPeriod"/>
            </a:pPr>
            <a:r>
              <a:rPr lang="en-US" sz="2800" dirty="0"/>
              <a:t>Sold into slavery</a:t>
            </a:r>
          </a:p>
          <a:p>
            <a:pPr marL="342900" indent="-342900">
              <a:buAutoNum type="alphaLcPeriod"/>
            </a:pPr>
            <a:r>
              <a:rPr lang="en-US" sz="2800" dirty="0"/>
              <a:t>Pay a fine and replace ruined crops</a:t>
            </a:r>
          </a:p>
          <a:p>
            <a:pPr marL="342900" indent="-342900">
              <a:buAutoNum type="alphaLcPeriod"/>
            </a:pPr>
            <a:r>
              <a:rPr lang="en-US" sz="2800" dirty="0"/>
              <a:t>Rebuild the dam</a:t>
            </a:r>
          </a:p>
          <a:p>
            <a:pPr marL="342900" indent="-342900">
              <a:buAutoNum type="alphaLcPeriod"/>
            </a:pPr>
            <a:r>
              <a:rPr lang="en-US" sz="2800" dirty="0"/>
              <a:t>Receive 60 lashes in the public square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27" y="5216435"/>
            <a:ext cx="11135180" cy="154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452938" y="1822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4452938" y="2279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3" name="Picture 9" descr="http://bobzinpaige.weebly.com/uploads/1/6/4/3/16431380/1362586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955" y="934036"/>
            <a:ext cx="3075681" cy="3880835"/>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rot="10800000">
            <a:off x="2939540" y="1290708"/>
            <a:ext cx="925157" cy="5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14167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upload.wikimedia.org/wikipedia/commons/e/ee/Map_world_middle_east.svg"/>
          <p:cNvSpPr>
            <a:spLocks noChangeAspect="1" noChangeArrowheads="1"/>
          </p:cNvSpPr>
          <p:nvPr/>
        </p:nvSpPr>
        <p:spPr bwMode="auto">
          <a:xfrm>
            <a:off x="155575" y="-144463"/>
            <a:ext cx="6663236" cy="66632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86319" y="4376269"/>
            <a:ext cx="11077303" cy="2246769"/>
          </a:xfrm>
          <a:prstGeom prst="rect">
            <a:avLst/>
          </a:prstGeom>
          <a:noFill/>
        </p:spPr>
        <p:txBody>
          <a:bodyPr wrap="square" rtlCol="0">
            <a:spAutoFit/>
          </a:bodyPr>
          <a:lstStyle/>
          <a:p>
            <a:pPr marL="342900" indent="-342900">
              <a:buAutoNum type="arabicPeriod" startAt="2"/>
            </a:pPr>
            <a:r>
              <a:rPr lang="en-US" sz="2800" dirty="0"/>
              <a:t>What is being described in the passage? – 6.9</a:t>
            </a:r>
          </a:p>
          <a:p>
            <a:pPr marL="342900" indent="-342900">
              <a:buAutoNum type="alphaLcPeriod"/>
            </a:pPr>
            <a:r>
              <a:rPr lang="en-US" sz="2800" dirty="0"/>
              <a:t>A city-state</a:t>
            </a:r>
          </a:p>
          <a:p>
            <a:pPr marL="342900" indent="-342900">
              <a:buAutoNum type="alphaLcPeriod"/>
            </a:pPr>
            <a:r>
              <a:rPr lang="en-US" sz="2800" dirty="0"/>
              <a:t>An empire</a:t>
            </a:r>
          </a:p>
          <a:p>
            <a:pPr marL="342900" indent="-342900">
              <a:buAutoNum type="alphaLcPeriod"/>
            </a:pPr>
            <a:r>
              <a:rPr lang="en-US" sz="2800" dirty="0"/>
              <a:t>A civilization</a:t>
            </a:r>
          </a:p>
          <a:p>
            <a:pPr marL="342900" indent="-342900">
              <a:buAutoNum type="alphaLcPeriod"/>
            </a:pPr>
            <a:r>
              <a:rPr lang="en-US" sz="2800" dirty="0"/>
              <a:t>A country</a:t>
            </a:r>
          </a:p>
        </p:txBody>
      </p:sp>
      <p:sp>
        <p:nvSpPr>
          <p:cNvPr id="3" name="Rectangle 2"/>
          <p:cNvSpPr/>
          <p:nvPr/>
        </p:nvSpPr>
        <p:spPr>
          <a:xfrm>
            <a:off x="2976970" y="346188"/>
            <a:ext cx="6096000" cy="3539430"/>
          </a:xfrm>
          <a:prstGeom prst="rect">
            <a:avLst/>
          </a:prstGeom>
          <a:ln>
            <a:solidFill>
              <a:schemeClr val="tx1"/>
            </a:solidFill>
          </a:ln>
        </p:spPr>
        <p:txBody>
          <a:bodyPr>
            <a:spAutoFit/>
          </a:bodyPr>
          <a:lstStyle/>
          <a:p>
            <a:r>
              <a:rPr lang="en-US" sz="2800" dirty="0">
                <a:solidFill>
                  <a:srgbClr val="000000"/>
                </a:solidFill>
                <a:latin typeface="Times New Roman" panose="02020603050405020304" pitchFamily="18" charset="0"/>
              </a:rPr>
              <a:t>“[Sargon] had neither rival nor equal. His splendor, over the lands it diffused. He crossed the sea in the east. In the eleventh year he conquered the western land to its farthest point. He brought it under one authority. He set up his statues there and ferried the west's booty across on barges...”</a:t>
            </a:r>
            <a:endParaRPr lang="en-US" sz="2800" dirty="0"/>
          </a:p>
        </p:txBody>
      </p:sp>
      <p:sp>
        <p:nvSpPr>
          <p:cNvPr id="5" name="Right Arrow 4"/>
          <p:cNvSpPr/>
          <p:nvPr/>
        </p:nvSpPr>
        <p:spPr>
          <a:xfrm rot="10800000">
            <a:off x="2653040" y="5236090"/>
            <a:ext cx="925157" cy="5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86436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5459" y="441064"/>
            <a:ext cx="5703090" cy="4247317"/>
          </a:xfrm>
          <a:prstGeom prst="rect">
            <a:avLst/>
          </a:prstGeom>
          <a:noFill/>
        </p:spPr>
        <p:txBody>
          <a:bodyPr wrap="square" rtlCol="0">
            <a:spAutoFit/>
          </a:bodyPr>
          <a:lstStyle/>
          <a:p>
            <a:r>
              <a:rPr lang="en-US" sz="2800" dirty="0"/>
              <a:t>3. After the rule of the Old Babylonians which powerful empire ruled Mesopotamia?  6.9</a:t>
            </a:r>
          </a:p>
          <a:p>
            <a:endParaRPr lang="en-US" sz="2800" dirty="0"/>
          </a:p>
          <a:p>
            <a:pPr marL="342900" indent="-342900">
              <a:buAutoNum type="alphaLcPeriod"/>
            </a:pPr>
            <a:r>
              <a:rPr lang="en-US" sz="2800" dirty="0"/>
              <a:t>Sumerians</a:t>
            </a:r>
          </a:p>
          <a:p>
            <a:pPr marL="342900" indent="-342900">
              <a:buAutoNum type="alphaLcPeriod"/>
            </a:pPr>
            <a:r>
              <a:rPr lang="en-US" sz="2800" dirty="0"/>
              <a:t>Akkadians</a:t>
            </a:r>
          </a:p>
          <a:p>
            <a:pPr marL="342900" indent="-342900">
              <a:buAutoNum type="alphaLcPeriod"/>
            </a:pPr>
            <a:r>
              <a:rPr lang="en-US" sz="2800" dirty="0"/>
              <a:t>Egyptians</a:t>
            </a:r>
          </a:p>
          <a:p>
            <a:pPr marL="342900" indent="-342900">
              <a:buAutoNum type="alphaLcPeriod"/>
            </a:pPr>
            <a:r>
              <a:rPr lang="en-US" sz="2800" dirty="0"/>
              <a:t>Assyrians</a:t>
            </a:r>
          </a:p>
          <a:p>
            <a:pPr marL="342900" indent="-342900">
              <a:buAutoNum type="alphaLcPeriod"/>
            </a:pPr>
            <a:endParaRPr lang="en-US" sz="2800" dirty="0"/>
          </a:p>
          <a:p>
            <a:pPr marL="342900" indent="-342900">
              <a:buAutoNum type="alphaLcPeriod"/>
            </a:pPr>
            <a:endParaRPr lang="en-US" dirty="0"/>
          </a:p>
        </p:txBody>
      </p:sp>
      <p:pic>
        <p:nvPicPr>
          <p:cNvPr id="2" name="Picture 2" descr="http://image.slidesharecdn.com/contibutionsofmesopotamia-140202205159-phpapp02/95/contributions-of-mesopotamia-2-638.jpg?cb=1391676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0"/>
            <a:ext cx="6076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0800000">
            <a:off x="2644331" y="3429000"/>
            <a:ext cx="925157" cy="5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57442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3424" y="82731"/>
            <a:ext cx="12038576" cy="2954655"/>
          </a:xfrm>
          <a:prstGeom prst="rect">
            <a:avLst/>
          </a:prstGeom>
          <a:noFill/>
        </p:spPr>
        <p:txBody>
          <a:bodyPr wrap="square" rtlCol="0">
            <a:spAutoFit/>
          </a:bodyPr>
          <a:lstStyle/>
          <a:p>
            <a:r>
              <a:rPr lang="en-US" sz="2800" dirty="0"/>
              <a:t>4. The Assyrians made people under the rule of their empire pay tribute, which of the following best explains what tribute is? – 6.13</a:t>
            </a:r>
          </a:p>
          <a:p>
            <a:pPr marL="342900" indent="-342900">
              <a:buAutoNum type="alphaLcPeriod"/>
            </a:pPr>
            <a:r>
              <a:rPr lang="en-US" sz="2800" dirty="0"/>
              <a:t>Incentive program</a:t>
            </a:r>
          </a:p>
          <a:p>
            <a:pPr marL="342900" indent="-342900">
              <a:buAutoNum type="alphaLcPeriod"/>
            </a:pPr>
            <a:r>
              <a:rPr lang="en-US" sz="2800" dirty="0"/>
              <a:t>Bartering system</a:t>
            </a:r>
          </a:p>
          <a:p>
            <a:pPr marL="342900" indent="-342900">
              <a:buAutoNum type="alphaLcPeriod"/>
            </a:pPr>
            <a:r>
              <a:rPr lang="en-US" sz="2800" dirty="0"/>
              <a:t>Oppressive tax system</a:t>
            </a:r>
          </a:p>
          <a:p>
            <a:pPr marL="342900" indent="-342900">
              <a:buAutoNum type="alphaLcPeriod"/>
            </a:pPr>
            <a:r>
              <a:rPr lang="en-US" sz="2800" dirty="0"/>
              <a:t>Government assistance </a:t>
            </a:r>
          </a:p>
          <a:p>
            <a:pPr marL="342900" indent="-342900">
              <a:buAutoNum type="alphaLcPeriod"/>
            </a:pPr>
            <a:endParaRPr lang="en-US" dirty="0"/>
          </a:p>
        </p:txBody>
      </p:sp>
      <p:pic>
        <p:nvPicPr>
          <p:cNvPr id="3074" name="Picture 2" descr="https://upload.wikimedia.org/wikipedia/commons/1/1d/PLATE3B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792" y="1560058"/>
            <a:ext cx="3876675"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0800000">
            <a:off x="3907102" y="1780645"/>
            <a:ext cx="925157" cy="5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8063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2716" y="3329959"/>
          <a:ext cx="9463596" cy="3213716"/>
        </p:xfrm>
        <a:graphic>
          <a:graphicData uri="http://schemas.openxmlformats.org/drawingml/2006/table">
            <a:tbl>
              <a:tblPr firstRow="1" firstCol="1" bandRow="1">
                <a:tableStyleId>{5C22544A-7EE6-4342-B048-85BDC9FD1C3A}</a:tableStyleId>
              </a:tblPr>
              <a:tblGrid>
                <a:gridCol w="401309">
                  <a:extLst>
                    <a:ext uri="{9D8B030D-6E8A-4147-A177-3AD203B41FA5}">
                      <a16:colId xmlns:a16="http://schemas.microsoft.com/office/drawing/2014/main" xmlns="" val="20000"/>
                    </a:ext>
                  </a:extLst>
                </a:gridCol>
                <a:gridCol w="755191">
                  <a:extLst>
                    <a:ext uri="{9D8B030D-6E8A-4147-A177-3AD203B41FA5}">
                      <a16:colId xmlns:a16="http://schemas.microsoft.com/office/drawing/2014/main" xmlns="" val="20001"/>
                    </a:ext>
                  </a:extLst>
                </a:gridCol>
                <a:gridCol w="8307096">
                  <a:extLst>
                    <a:ext uri="{9D8B030D-6E8A-4147-A177-3AD203B41FA5}">
                      <a16:colId xmlns:a16="http://schemas.microsoft.com/office/drawing/2014/main" xmlns="" val="20002"/>
                    </a:ext>
                  </a:extLst>
                </a:gridCol>
              </a:tblGrid>
              <a:tr h="803429">
                <a:tc>
                  <a:txBody>
                    <a:bodyPr/>
                    <a:lstStyle/>
                    <a:p>
                      <a:pPr marL="0" marR="0">
                        <a:spcBef>
                          <a:spcPts val="0"/>
                        </a:spcBef>
                        <a:spcAft>
                          <a:spcPts val="0"/>
                        </a:spcAft>
                      </a:pPr>
                      <a:r>
                        <a:rPr lang="en-US" sz="1000" dirty="0">
                          <a:effectLst/>
                        </a:rPr>
                        <a:t> </a:t>
                      </a:r>
                      <a:endParaRPr lang="en-US" sz="800" dirty="0">
                        <a:effectLst/>
                        <a:latin typeface="Arial" panose="020B0604020202020204" pitchFamily="34" charset="0"/>
                        <a:ea typeface="Arial" panose="020B0604020202020204" pitchFamily="34" charset="0"/>
                      </a:endParaRPr>
                    </a:p>
                  </a:txBody>
                  <a:tcPr marL="0" marR="0" marT="0" marB="0">
                    <a:solidFill>
                      <a:schemeClr val="bg1"/>
                    </a:solidFill>
                  </a:tcPr>
                </a:tc>
                <a:tc>
                  <a:txBody>
                    <a:bodyPr/>
                    <a:lstStyle/>
                    <a:p>
                      <a:pPr marL="0" marR="0">
                        <a:spcBef>
                          <a:spcPts val="0"/>
                        </a:spcBef>
                        <a:spcAft>
                          <a:spcPts val="0"/>
                        </a:spcAft>
                      </a:pPr>
                      <a:r>
                        <a:rPr lang="en-US" sz="2000" b="0" dirty="0">
                          <a:solidFill>
                            <a:schemeClr val="tx1"/>
                          </a:solidFill>
                          <a:effectLst/>
                        </a:rPr>
                        <a:t>a</a:t>
                      </a:r>
                      <a:r>
                        <a:rPr lang="en-US" sz="2000" dirty="0">
                          <a:effectLst/>
                        </a:rPr>
                        <a:t>. </a:t>
                      </a:r>
                      <a:endParaRPr lang="en-US" sz="2000" dirty="0">
                        <a:effectLst/>
                        <a:latin typeface="Arial" panose="020B0604020202020204" pitchFamily="34" charset="0"/>
                        <a:ea typeface="Arial" panose="020B0604020202020204" pitchFamily="34" charset="0"/>
                      </a:endParaRPr>
                    </a:p>
                  </a:txBody>
                  <a:tcPr marL="0" marR="0" marT="19050" marB="19050">
                    <a:solidFill>
                      <a:schemeClr val="bg1"/>
                    </a:solidFill>
                  </a:tcPr>
                </a:tc>
                <a:tc>
                  <a:txBody>
                    <a:bodyPr/>
                    <a:lstStyle/>
                    <a:p>
                      <a:pPr marL="0" marR="0">
                        <a:spcBef>
                          <a:spcPts val="0"/>
                        </a:spcBef>
                        <a:spcAft>
                          <a:spcPts val="0"/>
                        </a:spcAft>
                      </a:pPr>
                      <a:r>
                        <a:rPr lang="en-US" sz="2000" b="0" dirty="0">
                          <a:solidFill>
                            <a:schemeClr val="tx1"/>
                          </a:solidFill>
                          <a:effectLst/>
                        </a:rPr>
                        <a:t>bakery</a:t>
                      </a:r>
                      <a:endParaRPr lang="en-US" sz="2000" b="0" dirty="0">
                        <a:solidFill>
                          <a:schemeClr val="tx1"/>
                        </a:solidFill>
                        <a:effectLst/>
                        <a:latin typeface="Arial" panose="020B0604020202020204" pitchFamily="34" charset="0"/>
                        <a:ea typeface="Arial" panose="020B0604020202020204" pitchFamily="34" charset="0"/>
                      </a:endParaRPr>
                    </a:p>
                  </a:txBody>
                  <a:tcPr marL="0" marR="254000" marT="19050" marB="19050">
                    <a:solidFill>
                      <a:schemeClr val="bg1"/>
                    </a:solidFill>
                  </a:tcPr>
                </a:tc>
                <a:extLst>
                  <a:ext uri="{0D108BD9-81ED-4DB2-BD59-A6C34878D82A}">
                    <a16:rowId xmlns:a16="http://schemas.microsoft.com/office/drawing/2014/main" xmlns="" val="10000"/>
                  </a:ext>
                </a:extLst>
              </a:tr>
              <a:tr h="803429">
                <a:tc>
                  <a:txBody>
                    <a:bodyPr/>
                    <a:lstStyle/>
                    <a:p>
                      <a:pPr marL="0" marR="0">
                        <a:spcBef>
                          <a:spcPts val="0"/>
                        </a:spcBef>
                        <a:spcAft>
                          <a:spcPts val="0"/>
                        </a:spcAft>
                      </a:pPr>
                      <a:r>
                        <a:rPr lang="en-US" sz="1000">
                          <a:effectLst/>
                        </a:rPr>
                        <a:t> </a:t>
                      </a:r>
                      <a:endParaRPr lang="en-US" sz="800">
                        <a:effectLst/>
                        <a:latin typeface="Arial" panose="020B0604020202020204" pitchFamily="34" charset="0"/>
                        <a:ea typeface="Arial" panose="020B0604020202020204" pitchFamily="34" charset="0"/>
                      </a:endParaRPr>
                    </a:p>
                  </a:txBody>
                  <a:tcPr marL="0" marR="0" marT="0" marB="0">
                    <a:solidFill>
                      <a:schemeClr val="bg1"/>
                    </a:solidFill>
                  </a:tcPr>
                </a:tc>
                <a:tc>
                  <a:txBody>
                    <a:bodyPr/>
                    <a:lstStyle/>
                    <a:p>
                      <a:pPr marL="0" marR="0">
                        <a:spcBef>
                          <a:spcPts val="0"/>
                        </a:spcBef>
                        <a:spcAft>
                          <a:spcPts val="0"/>
                        </a:spcAft>
                      </a:pPr>
                      <a:r>
                        <a:rPr lang="en-US" sz="2000" dirty="0">
                          <a:effectLst/>
                        </a:rPr>
                        <a:t>b. </a:t>
                      </a:r>
                      <a:endParaRPr lang="en-US" sz="2000" dirty="0">
                        <a:effectLst/>
                        <a:latin typeface="Arial" panose="020B0604020202020204" pitchFamily="34" charset="0"/>
                        <a:ea typeface="Arial" panose="020B0604020202020204" pitchFamily="34" charset="0"/>
                      </a:endParaRPr>
                    </a:p>
                  </a:txBody>
                  <a:tcPr marL="0" marR="0" marT="19050" marB="19050">
                    <a:solidFill>
                      <a:schemeClr val="bg1"/>
                    </a:solidFill>
                  </a:tcPr>
                </a:tc>
                <a:tc>
                  <a:txBody>
                    <a:bodyPr/>
                    <a:lstStyle/>
                    <a:p>
                      <a:pPr marL="0" marR="0">
                        <a:spcBef>
                          <a:spcPts val="0"/>
                        </a:spcBef>
                        <a:spcAft>
                          <a:spcPts val="0"/>
                        </a:spcAft>
                      </a:pPr>
                      <a:r>
                        <a:rPr lang="en-US" sz="2000" dirty="0">
                          <a:effectLst/>
                        </a:rPr>
                        <a:t>Residential area</a:t>
                      </a:r>
                      <a:endParaRPr lang="en-US" sz="2000" dirty="0">
                        <a:effectLst/>
                        <a:latin typeface="Arial" panose="020B0604020202020204" pitchFamily="34" charset="0"/>
                        <a:ea typeface="Arial" panose="020B0604020202020204" pitchFamily="34" charset="0"/>
                      </a:endParaRPr>
                    </a:p>
                  </a:txBody>
                  <a:tcPr marL="0" marR="254000" marT="19050" marB="19050">
                    <a:solidFill>
                      <a:schemeClr val="bg1"/>
                    </a:solidFill>
                  </a:tcPr>
                </a:tc>
                <a:extLst>
                  <a:ext uri="{0D108BD9-81ED-4DB2-BD59-A6C34878D82A}">
                    <a16:rowId xmlns:a16="http://schemas.microsoft.com/office/drawing/2014/main" xmlns="" val="10001"/>
                  </a:ext>
                </a:extLst>
              </a:tr>
              <a:tr h="803429">
                <a:tc>
                  <a:txBody>
                    <a:bodyPr/>
                    <a:lstStyle/>
                    <a:p>
                      <a:pPr marL="0" marR="0">
                        <a:spcBef>
                          <a:spcPts val="0"/>
                        </a:spcBef>
                        <a:spcAft>
                          <a:spcPts val="0"/>
                        </a:spcAft>
                      </a:pPr>
                      <a:r>
                        <a:rPr lang="en-US" sz="1000">
                          <a:effectLst/>
                        </a:rPr>
                        <a:t> </a:t>
                      </a:r>
                      <a:endParaRPr lang="en-US" sz="800">
                        <a:effectLst/>
                        <a:latin typeface="Arial" panose="020B0604020202020204" pitchFamily="34" charset="0"/>
                        <a:ea typeface="Arial" panose="020B0604020202020204" pitchFamily="34" charset="0"/>
                      </a:endParaRPr>
                    </a:p>
                  </a:txBody>
                  <a:tcPr marL="0" marR="0" marT="0" marB="0">
                    <a:solidFill>
                      <a:schemeClr val="bg1"/>
                    </a:solidFill>
                  </a:tcPr>
                </a:tc>
                <a:tc>
                  <a:txBody>
                    <a:bodyPr/>
                    <a:lstStyle/>
                    <a:p>
                      <a:pPr marL="0" marR="0">
                        <a:spcBef>
                          <a:spcPts val="0"/>
                        </a:spcBef>
                        <a:spcAft>
                          <a:spcPts val="0"/>
                        </a:spcAft>
                      </a:pPr>
                      <a:r>
                        <a:rPr lang="en-US" sz="2000">
                          <a:effectLst/>
                        </a:rPr>
                        <a:t>c. </a:t>
                      </a:r>
                      <a:endParaRPr lang="en-US" sz="2000">
                        <a:effectLst/>
                        <a:latin typeface="Arial" panose="020B0604020202020204" pitchFamily="34" charset="0"/>
                        <a:ea typeface="Arial" panose="020B0604020202020204" pitchFamily="34" charset="0"/>
                      </a:endParaRPr>
                    </a:p>
                  </a:txBody>
                  <a:tcPr marL="0" marR="0" marT="19050" marB="19050">
                    <a:solidFill>
                      <a:schemeClr val="bg1"/>
                    </a:solidFill>
                  </a:tcPr>
                </a:tc>
                <a:tc>
                  <a:txBody>
                    <a:bodyPr/>
                    <a:lstStyle/>
                    <a:p>
                      <a:pPr marL="0" marR="0">
                        <a:spcBef>
                          <a:spcPts val="0"/>
                        </a:spcBef>
                        <a:spcAft>
                          <a:spcPts val="0"/>
                        </a:spcAft>
                      </a:pPr>
                      <a:r>
                        <a:rPr lang="en-US" sz="2000" dirty="0">
                          <a:effectLst/>
                        </a:rPr>
                        <a:t>Local businesses</a:t>
                      </a:r>
                      <a:endParaRPr lang="en-US" sz="2000" dirty="0">
                        <a:effectLst/>
                        <a:latin typeface="Arial" panose="020B0604020202020204" pitchFamily="34" charset="0"/>
                        <a:ea typeface="Arial" panose="020B0604020202020204" pitchFamily="34" charset="0"/>
                      </a:endParaRPr>
                    </a:p>
                  </a:txBody>
                  <a:tcPr marL="0" marR="254000" marT="19050" marB="19050">
                    <a:solidFill>
                      <a:schemeClr val="bg1"/>
                    </a:solidFill>
                  </a:tcPr>
                </a:tc>
                <a:extLst>
                  <a:ext uri="{0D108BD9-81ED-4DB2-BD59-A6C34878D82A}">
                    <a16:rowId xmlns:a16="http://schemas.microsoft.com/office/drawing/2014/main" xmlns="" val="10002"/>
                  </a:ext>
                </a:extLst>
              </a:tr>
              <a:tr h="803429">
                <a:tc>
                  <a:txBody>
                    <a:bodyPr/>
                    <a:lstStyle/>
                    <a:p>
                      <a:pPr marL="0" marR="0">
                        <a:spcBef>
                          <a:spcPts val="0"/>
                        </a:spcBef>
                        <a:spcAft>
                          <a:spcPts val="0"/>
                        </a:spcAft>
                      </a:pPr>
                      <a:r>
                        <a:rPr lang="en-US" sz="1000">
                          <a:effectLst/>
                        </a:rPr>
                        <a:t> </a:t>
                      </a:r>
                      <a:endParaRPr lang="en-US" sz="800">
                        <a:effectLst/>
                        <a:latin typeface="Arial" panose="020B0604020202020204" pitchFamily="34" charset="0"/>
                        <a:ea typeface="Arial" panose="020B0604020202020204" pitchFamily="34" charset="0"/>
                      </a:endParaRPr>
                    </a:p>
                  </a:txBody>
                  <a:tcPr marL="0" marR="0" marT="0" marB="0">
                    <a:solidFill>
                      <a:schemeClr val="bg1"/>
                    </a:solidFill>
                  </a:tcPr>
                </a:tc>
                <a:tc>
                  <a:txBody>
                    <a:bodyPr/>
                    <a:lstStyle/>
                    <a:p>
                      <a:pPr marL="0" marR="0">
                        <a:spcBef>
                          <a:spcPts val="0"/>
                        </a:spcBef>
                        <a:spcAft>
                          <a:spcPts val="0"/>
                        </a:spcAft>
                      </a:pPr>
                      <a:r>
                        <a:rPr lang="en-US" sz="2000">
                          <a:effectLst/>
                        </a:rPr>
                        <a:t>d. </a:t>
                      </a:r>
                      <a:endParaRPr lang="en-US" sz="2000">
                        <a:effectLst/>
                        <a:latin typeface="Arial" panose="020B0604020202020204" pitchFamily="34" charset="0"/>
                        <a:ea typeface="Arial" panose="020B0604020202020204" pitchFamily="34" charset="0"/>
                      </a:endParaRPr>
                    </a:p>
                  </a:txBody>
                  <a:tcPr marL="0" marR="0" marT="19050" marB="19050">
                    <a:solidFill>
                      <a:schemeClr val="bg1"/>
                    </a:solidFill>
                  </a:tcPr>
                </a:tc>
                <a:tc>
                  <a:txBody>
                    <a:bodyPr/>
                    <a:lstStyle/>
                    <a:p>
                      <a:pPr marL="0" marR="0">
                        <a:spcBef>
                          <a:spcPts val="0"/>
                        </a:spcBef>
                        <a:spcAft>
                          <a:spcPts val="0"/>
                        </a:spcAft>
                      </a:pPr>
                      <a:r>
                        <a:rPr lang="en-US" sz="2000" dirty="0">
                          <a:effectLst/>
                        </a:rPr>
                        <a:t>ziggurat</a:t>
                      </a:r>
                      <a:endParaRPr lang="en-US" sz="2000" dirty="0">
                        <a:effectLst/>
                        <a:latin typeface="Arial" panose="020B0604020202020204" pitchFamily="34" charset="0"/>
                        <a:ea typeface="Arial" panose="020B0604020202020204" pitchFamily="34" charset="0"/>
                      </a:endParaRPr>
                    </a:p>
                  </a:txBody>
                  <a:tcPr marL="0" marR="254000" marT="19050" marB="19050">
                    <a:solidFill>
                      <a:schemeClr val="bg1"/>
                    </a:solidFill>
                  </a:tcPr>
                </a:tc>
                <a:extLst>
                  <a:ext uri="{0D108BD9-81ED-4DB2-BD59-A6C34878D82A}">
                    <a16:rowId xmlns:a16="http://schemas.microsoft.com/office/drawing/2014/main" xmlns="" val="10003"/>
                  </a:ext>
                </a:extLst>
              </a:tr>
            </a:tbl>
          </a:graphicData>
        </a:graphic>
      </p:graphicFrame>
      <p:sp>
        <p:nvSpPr>
          <p:cNvPr id="6" name="Rectangle 5"/>
          <p:cNvSpPr>
            <a:spLocks noChangeArrowheads="1"/>
          </p:cNvSpPr>
          <p:nvPr/>
        </p:nvSpPr>
        <p:spPr bwMode="auto">
          <a:xfrm>
            <a:off x="106531" y="2658940"/>
            <a:ext cx="14470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5.  According to this excerpt, what was the</a:t>
            </a:r>
            <a:r>
              <a:rPr kumimoji="0" lang="en-US" altLang="en-US" sz="24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tallest point in the city of Nippur</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- 6.13</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0"/>
            <a:ext cx="1100471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0800000">
            <a:off x="2582357" y="5680141"/>
            <a:ext cx="925157" cy="5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61604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026" y="641360"/>
            <a:ext cx="10542494" cy="4678204"/>
          </a:xfrm>
          <a:prstGeom prst="rect">
            <a:avLst/>
          </a:prstGeom>
          <a:noFill/>
        </p:spPr>
        <p:txBody>
          <a:bodyPr wrap="square" rtlCol="0">
            <a:spAutoFit/>
          </a:bodyPr>
          <a:lstStyle/>
          <a:p>
            <a:r>
              <a:rPr lang="en-US" sz="2800" dirty="0"/>
              <a:t>6. Which of the following was considered the greatest city in the Mesopotamian region? - 6.9</a:t>
            </a:r>
          </a:p>
          <a:p>
            <a:endParaRPr lang="en-US" sz="2800" dirty="0"/>
          </a:p>
          <a:p>
            <a:pPr marL="342900" indent="-342900">
              <a:buAutoNum type="alphaLcPeriod"/>
            </a:pPr>
            <a:r>
              <a:rPr lang="en-US" sz="2800" dirty="0"/>
              <a:t>Ur</a:t>
            </a:r>
          </a:p>
          <a:p>
            <a:pPr marL="342900" indent="-342900">
              <a:buAutoNum type="alphaLcPeriod"/>
            </a:pPr>
            <a:r>
              <a:rPr lang="en-US" sz="2800" dirty="0"/>
              <a:t>Kish</a:t>
            </a:r>
          </a:p>
          <a:p>
            <a:pPr marL="342900" indent="-342900">
              <a:buAutoNum type="alphaLcPeriod"/>
            </a:pPr>
            <a:r>
              <a:rPr lang="en-US" sz="2800" dirty="0"/>
              <a:t>Babylon</a:t>
            </a:r>
          </a:p>
          <a:p>
            <a:pPr marL="342900" indent="-342900">
              <a:buAutoNum type="alphaLcPeriod"/>
            </a:pPr>
            <a:r>
              <a:rPr lang="en-US" sz="2800" dirty="0"/>
              <a:t>Nippur </a:t>
            </a:r>
          </a:p>
          <a:p>
            <a:r>
              <a:rPr lang="en-US" sz="2800" dirty="0"/>
              <a:t> </a:t>
            </a:r>
          </a:p>
          <a:p>
            <a:pPr marL="342900" indent="-342900">
              <a:buAutoNum type="alphaLcPeriod"/>
            </a:pPr>
            <a:endParaRPr lang="en-US" sz="2800" dirty="0"/>
          </a:p>
          <a:p>
            <a:endParaRPr lang="en-US" sz="2800" dirty="0"/>
          </a:p>
          <a:p>
            <a:pPr marL="342900" indent="-342900">
              <a:buAutoNum type="alphaLcPeriod"/>
            </a:pPr>
            <a:endParaRPr lang="en-US" dirty="0"/>
          </a:p>
        </p:txBody>
      </p:sp>
      <p:pic>
        <p:nvPicPr>
          <p:cNvPr id="4098" name="Picture 2" descr="http://farm6.static.flickr.com/5235/5818677513_0c1225e889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704" y="1705101"/>
            <a:ext cx="6582500" cy="449975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0800000">
            <a:off x="1912812" y="2851799"/>
            <a:ext cx="925157" cy="5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4780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687" t="7711" r="39061" b="34142"/>
          <a:stretch/>
        </p:blipFill>
        <p:spPr>
          <a:xfrm>
            <a:off x="2627155" y="73"/>
            <a:ext cx="8020594" cy="6857927"/>
          </a:xfrm>
          <a:prstGeom prst="rect">
            <a:avLst/>
          </a:prstGeom>
        </p:spPr>
      </p:pic>
      <p:sp>
        <p:nvSpPr>
          <p:cNvPr id="6" name="TextBox 5"/>
          <p:cNvSpPr txBox="1"/>
          <p:nvPr/>
        </p:nvSpPr>
        <p:spPr>
          <a:xfrm>
            <a:off x="2542902" y="4624251"/>
            <a:ext cx="574766" cy="374468"/>
          </a:xfrm>
          <a:prstGeom prst="rect">
            <a:avLst/>
          </a:prstGeom>
          <a:noFill/>
        </p:spPr>
        <p:txBody>
          <a:bodyPr wrap="square" rtlCol="0">
            <a:spAutoFit/>
          </a:bodyPr>
          <a:lstStyle/>
          <a:p>
            <a:r>
              <a:rPr lang="en-US" dirty="0"/>
              <a:t>7.</a:t>
            </a:r>
          </a:p>
        </p:txBody>
      </p:sp>
      <p:sp>
        <p:nvSpPr>
          <p:cNvPr id="7" name="TextBox 6"/>
          <p:cNvSpPr txBox="1"/>
          <p:nvPr/>
        </p:nvSpPr>
        <p:spPr>
          <a:xfrm>
            <a:off x="8917577" y="4624251"/>
            <a:ext cx="548640" cy="374468"/>
          </a:xfrm>
          <a:prstGeom prst="rect">
            <a:avLst/>
          </a:prstGeom>
          <a:noFill/>
        </p:spPr>
        <p:txBody>
          <a:bodyPr wrap="square" rtlCol="0">
            <a:spAutoFit/>
          </a:bodyPr>
          <a:lstStyle/>
          <a:p>
            <a:r>
              <a:rPr lang="en-US" dirty="0"/>
              <a:t>6.9</a:t>
            </a:r>
          </a:p>
        </p:txBody>
      </p:sp>
      <p:sp>
        <p:nvSpPr>
          <p:cNvPr id="5" name="Right Arrow 4"/>
          <p:cNvSpPr/>
          <p:nvPr/>
        </p:nvSpPr>
        <p:spPr>
          <a:xfrm rot="10800000">
            <a:off x="9191897" y="5804005"/>
            <a:ext cx="925157" cy="5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4358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922034" cy="3108543"/>
          </a:xfrm>
          <a:prstGeom prst="rect">
            <a:avLst/>
          </a:prstGeom>
          <a:noFill/>
        </p:spPr>
        <p:txBody>
          <a:bodyPr wrap="square" rtlCol="0">
            <a:spAutoFit/>
          </a:bodyPr>
          <a:lstStyle/>
          <a:p>
            <a:pPr marL="342900" indent="-342900">
              <a:buAutoNum type="arabicPeriod"/>
            </a:pPr>
            <a:r>
              <a:rPr lang="en-US" sz="2800" dirty="0"/>
              <a:t>The code states that the punishment for allowing one’s dam to flood everyone’s field is…– 6.9</a:t>
            </a:r>
          </a:p>
          <a:p>
            <a:pPr marL="342900" indent="-342900">
              <a:buAutoNum type="arabicPeriod"/>
            </a:pPr>
            <a:endParaRPr lang="en-US" sz="2800" dirty="0"/>
          </a:p>
          <a:p>
            <a:pPr marL="342900" indent="-342900">
              <a:buAutoNum type="alphaLcPeriod"/>
            </a:pPr>
            <a:r>
              <a:rPr lang="en-US" sz="2800" dirty="0"/>
              <a:t>Sold into slavery</a:t>
            </a:r>
          </a:p>
          <a:p>
            <a:pPr marL="342900" indent="-342900">
              <a:buAutoNum type="alphaLcPeriod"/>
            </a:pPr>
            <a:r>
              <a:rPr lang="en-US" sz="2800" dirty="0"/>
              <a:t>Pay a fine and replace ruined crops</a:t>
            </a:r>
          </a:p>
          <a:p>
            <a:pPr marL="342900" indent="-342900">
              <a:buAutoNum type="alphaLcPeriod"/>
            </a:pPr>
            <a:r>
              <a:rPr lang="en-US" sz="2800" dirty="0"/>
              <a:t>Rebuild the dam</a:t>
            </a:r>
          </a:p>
          <a:p>
            <a:pPr marL="342900" indent="-342900">
              <a:buAutoNum type="alphaLcPeriod"/>
            </a:pPr>
            <a:r>
              <a:rPr lang="en-US" sz="2800" dirty="0"/>
              <a:t>Receive 60 lashes in the public square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27" y="5216435"/>
            <a:ext cx="11135180" cy="154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452938" y="1822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4452938" y="2279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3" name="Picture 9" descr="http://bobzinpaige.weebly.com/uploads/1/6/4/3/16431380/1362586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955" y="934036"/>
            <a:ext cx="3075681" cy="388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0215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upload.wikimedia.org/wikipedia/commons/e/ee/Map_world_middle_east.svg"/>
          <p:cNvSpPr>
            <a:spLocks noChangeAspect="1" noChangeArrowheads="1"/>
          </p:cNvSpPr>
          <p:nvPr/>
        </p:nvSpPr>
        <p:spPr bwMode="auto">
          <a:xfrm>
            <a:off x="155575" y="-144463"/>
            <a:ext cx="6663236" cy="66632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86319" y="4376269"/>
            <a:ext cx="11077303" cy="2246769"/>
          </a:xfrm>
          <a:prstGeom prst="rect">
            <a:avLst/>
          </a:prstGeom>
          <a:noFill/>
        </p:spPr>
        <p:txBody>
          <a:bodyPr wrap="square" rtlCol="0">
            <a:spAutoFit/>
          </a:bodyPr>
          <a:lstStyle/>
          <a:p>
            <a:pPr marL="342900" indent="-342900">
              <a:buAutoNum type="arabicPeriod" startAt="2"/>
            </a:pPr>
            <a:r>
              <a:rPr lang="en-US" sz="2800" dirty="0"/>
              <a:t>What is being described in the passage? – 6.9</a:t>
            </a:r>
          </a:p>
          <a:p>
            <a:pPr marL="342900" indent="-342900">
              <a:buAutoNum type="alphaLcPeriod"/>
            </a:pPr>
            <a:r>
              <a:rPr lang="en-US" sz="2800" dirty="0"/>
              <a:t>A city-state</a:t>
            </a:r>
          </a:p>
          <a:p>
            <a:pPr marL="342900" indent="-342900">
              <a:buAutoNum type="alphaLcPeriod"/>
            </a:pPr>
            <a:r>
              <a:rPr lang="en-US" sz="2800" dirty="0"/>
              <a:t>An empire</a:t>
            </a:r>
          </a:p>
          <a:p>
            <a:pPr marL="342900" indent="-342900">
              <a:buAutoNum type="alphaLcPeriod"/>
            </a:pPr>
            <a:r>
              <a:rPr lang="en-US" sz="2800" dirty="0"/>
              <a:t>A civilization</a:t>
            </a:r>
          </a:p>
          <a:p>
            <a:pPr marL="342900" indent="-342900">
              <a:buAutoNum type="alphaLcPeriod"/>
            </a:pPr>
            <a:r>
              <a:rPr lang="en-US" sz="2800" dirty="0"/>
              <a:t>A country</a:t>
            </a:r>
          </a:p>
        </p:txBody>
      </p:sp>
      <p:sp>
        <p:nvSpPr>
          <p:cNvPr id="3" name="Rectangle 2"/>
          <p:cNvSpPr/>
          <p:nvPr/>
        </p:nvSpPr>
        <p:spPr>
          <a:xfrm>
            <a:off x="2976970" y="346188"/>
            <a:ext cx="6096000" cy="3539430"/>
          </a:xfrm>
          <a:prstGeom prst="rect">
            <a:avLst/>
          </a:prstGeom>
          <a:ln>
            <a:solidFill>
              <a:schemeClr val="tx1"/>
            </a:solidFill>
          </a:ln>
        </p:spPr>
        <p:txBody>
          <a:bodyPr>
            <a:spAutoFit/>
          </a:bodyPr>
          <a:lstStyle/>
          <a:p>
            <a:r>
              <a:rPr lang="en-US" sz="2800" dirty="0">
                <a:solidFill>
                  <a:srgbClr val="000000"/>
                </a:solidFill>
                <a:latin typeface="Times New Roman" panose="02020603050405020304" pitchFamily="18" charset="0"/>
              </a:rPr>
              <a:t>“[Sargon] had neither rival nor equal. His splendor, over the lands it diffused. He crossed the sea in the east. In the eleventh year he conquered the western land to its farthest point. He brought it under one authority. He set up his statues there and ferried the west's booty across on barges...”</a:t>
            </a:r>
            <a:endParaRPr lang="en-US" sz="2800" dirty="0"/>
          </a:p>
        </p:txBody>
      </p:sp>
    </p:spTree>
    <p:extLst>
      <p:ext uri="{BB962C8B-B14F-4D97-AF65-F5344CB8AC3E}">
        <p14:creationId xmlns:p14="http://schemas.microsoft.com/office/powerpoint/2010/main" val="105165905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5459" y="441064"/>
            <a:ext cx="5703090" cy="4247317"/>
          </a:xfrm>
          <a:prstGeom prst="rect">
            <a:avLst/>
          </a:prstGeom>
          <a:noFill/>
        </p:spPr>
        <p:txBody>
          <a:bodyPr wrap="square" rtlCol="0">
            <a:spAutoFit/>
          </a:bodyPr>
          <a:lstStyle/>
          <a:p>
            <a:r>
              <a:rPr lang="en-US" sz="2800" dirty="0"/>
              <a:t>3. After the rule of the Old Babylonians which powerful empire ruled Mesopotamia?  6.9</a:t>
            </a:r>
          </a:p>
          <a:p>
            <a:endParaRPr lang="en-US" sz="2800" dirty="0"/>
          </a:p>
          <a:p>
            <a:pPr marL="342900" indent="-342900">
              <a:buAutoNum type="alphaLcPeriod"/>
            </a:pPr>
            <a:r>
              <a:rPr lang="en-US" sz="2800" dirty="0"/>
              <a:t>Sumerians</a:t>
            </a:r>
          </a:p>
          <a:p>
            <a:pPr marL="342900" indent="-342900">
              <a:buAutoNum type="alphaLcPeriod"/>
            </a:pPr>
            <a:r>
              <a:rPr lang="en-US" sz="2800" dirty="0"/>
              <a:t>Akkadians</a:t>
            </a:r>
          </a:p>
          <a:p>
            <a:pPr marL="342900" indent="-342900">
              <a:buAutoNum type="alphaLcPeriod"/>
            </a:pPr>
            <a:r>
              <a:rPr lang="en-US" sz="2800" dirty="0"/>
              <a:t>Egyptians</a:t>
            </a:r>
          </a:p>
          <a:p>
            <a:pPr marL="342900" indent="-342900">
              <a:buAutoNum type="alphaLcPeriod"/>
            </a:pPr>
            <a:r>
              <a:rPr lang="en-US" sz="2800" dirty="0"/>
              <a:t>Assyrians</a:t>
            </a:r>
          </a:p>
          <a:p>
            <a:pPr marL="342900" indent="-342900">
              <a:buAutoNum type="alphaLcPeriod"/>
            </a:pPr>
            <a:endParaRPr lang="en-US" sz="2800" dirty="0"/>
          </a:p>
          <a:p>
            <a:pPr marL="342900" indent="-342900">
              <a:buAutoNum type="alphaLcPeriod"/>
            </a:pPr>
            <a:endParaRPr lang="en-US" dirty="0"/>
          </a:p>
        </p:txBody>
      </p:sp>
      <p:pic>
        <p:nvPicPr>
          <p:cNvPr id="2" name="Picture 2" descr="http://image.slidesharecdn.com/contibutionsofmesopotamia-140202205159-phpapp02/95/contributions-of-mesopotamia-2-638.jpg?cb=1391676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0"/>
            <a:ext cx="6076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43335"/>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3424" y="82731"/>
            <a:ext cx="12038576" cy="2954655"/>
          </a:xfrm>
          <a:prstGeom prst="rect">
            <a:avLst/>
          </a:prstGeom>
          <a:noFill/>
        </p:spPr>
        <p:txBody>
          <a:bodyPr wrap="square" rtlCol="0">
            <a:spAutoFit/>
          </a:bodyPr>
          <a:lstStyle/>
          <a:p>
            <a:r>
              <a:rPr lang="en-US" sz="2800" dirty="0"/>
              <a:t>4. The Assyrians made people under the rule of their empire pay tribute, which of the following best explains what tribute is? – 6.13</a:t>
            </a:r>
          </a:p>
          <a:p>
            <a:pPr marL="342900" indent="-342900">
              <a:buAutoNum type="alphaLcPeriod"/>
            </a:pPr>
            <a:r>
              <a:rPr lang="en-US" sz="2800" dirty="0"/>
              <a:t>Incentive program</a:t>
            </a:r>
          </a:p>
          <a:p>
            <a:pPr marL="342900" indent="-342900">
              <a:buAutoNum type="alphaLcPeriod"/>
            </a:pPr>
            <a:r>
              <a:rPr lang="en-US" sz="2800" dirty="0"/>
              <a:t>Bartering system</a:t>
            </a:r>
          </a:p>
          <a:p>
            <a:pPr marL="342900" indent="-342900">
              <a:buAutoNum type="alphaLcPeriod"/>
            </a:pPr>
            <a:r>
              <a:rPr lang="en-US" sz="2800" dirty="0"/>
              <a:t>Oppressive tax system</a:t>
            </a:r>
          </a:p>
          <a:p>
            <a:pPr marL="342900" indent="-342900">
              <a:buAutoNum type="alphaLcPeriod"/>
            </a:pPr>
            <a:r>
              <a:rPr lang="en-US" sz="2800" dirty="0"/>
              <a:t>Government assistance </a:t>
            </a:r>
          </a:p>
          <a:p>
            <a:pPr marL="342900" indent="-342900">
              <a:buAutoNum type="alphaLcPeriod"/>
            </a:pPr>
            <a:endParaRPr lang="en-US" dirty="0"/>
          </a:p>
        </p:txBody>
      </p:sp>
      <p:pic>
        <p:nvPicPr>
          <p:cNvPr id="3074" name="Picture 2" descr="https://upload.wikimedia.org/wikipedia/commons/1/1d/PLATE3B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792" y="1560058"/>
            <a:ext cx="3876675"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36089"/>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8294872"/>
              </p:ext>
            </p:extLst>
          </p:nvPr>
        </p:nvGraphicFramePr>
        <p:xfrm>
          <a:off x="342716" y="3329959"/>
          <a:ext cx="9463596" cy="3213716"/>
        </p:xfrm>
        <a:graphic>
          <a:graphicData uri="http://schemas.openxmlformats.org/drawingml/2006/table">
            <a:tbl>
              <a:tblPr firstRow="1" firstCol="1" bandRow="1">
                <a:tableStyleId>{5C22544A-7EE6-4342-B048-85BDC9FD1C3A}</a:tableStyleId>
              </a:tblPr>
              <a:tblGrid>
                <a:gridCol w="401309">
                  <a:extLst>
                    <a:ext uri="{9D8B030D-6E8A-4147-A177-3AD203B41FA5}">
                      <a16:colId xmlns:a16="http://schemas.microsoft.com/office/drawing/2014/main" xmlns="" val="20000"/>
                    </a:ext>
                  </a:extLst>
                </a:gridCol>
                <a:gridCol w="755191">
                  <a:extLst>
                    <a:ext uri="{9D8B030D-6E8A-4147-A177-3AD203B41FA5}">
                      <a16:colId xmlns:a16="http://schemas.microsoft.com/office/drawing/2014/main" xmlns="" val="20001"/>
                    </a:ext>
                  </a:extLst>
                </a:gridCol>
                <a:gridCol w="8307096">
                  <a:extLst>
                    <a:ext uri="{9D8B030D-6E8A-4147-A177-3AD203B41FA5}">
                      <a16:colId xmlns:a16="http://schemas.microsoft.com/office/drawing/2014/main" xmlns="" val="20002"/>
                    </a:ext>
                  </a:extLst>
                </a:gridCol>
              </a:tblGrid>
              <a:tr h="803429">
                <a:tc>
                  <a:txBody>
                    <a:bodyPr/>
                    <a:lstStyle/>
                    <a:p>
                      <a:pPr marL="0" marR="0">
                        <a:spcBef>
                          <a:spcPts val="0"/>
                        </a:spcBef>
                        <a:spcAft>
                          <a:spcPts val="0"/>
                        </a:spcAft>
                      </a:pPr>
                      <a:r>
                        <a:rPr lang="en-US" sz="1000" dirty="0">
                          <a:effectLst/>
                        </a:rPr>
                        <a:t> </a:t>
                      </a:r>
                      <a:endParaRPr lang="en-US" sz="800" dirty="0">
                        <a:effectLst/>
                        <a:latin typeface="Arial" panose="020B0604020202020204" pitchFamily="34" charset="0"/>
                        <a:ea typeface="Arial" panose="020B0604020202020204" pitchFamily="34" charset="0"/>
                      </a:endParaRPr>
                    </a:p>
                  </a:txBody>
                  <a:tcPr marL="0" marR="0" marT="0" marB="0">
                    <a:solidFill>
                      <a:schemeClr val="bg1"/>
                    </a:solidFill>
                  </a:tcPr>
                </a:tc>
                <a:tc>
                  <a:txBody>
                    <a:bodyPr/>
                    <a:lstStyle/>
                    <a:p>
                      <a:pPr marL="0" marR="0">
                        <a:spcBef>
                          <a:spcPts val="0"/>
                        </a:spcBef>
                        <a:spcAft>
                          <a:spcPts val="0"/>
                        </a:spcAft>
                      </a:pPr>
                      <a:r>
                        <a:rPr lang="en-US" sz="2000" b="0" dirty="0">
                          <a:solidFill>
                            <a:schemeClr val="tx1"/>
                          </a:solidFill>
                          <a:effectLst/>
                        </a:rPr>
                        <a:t>a</a:t>
                      </a:r>
                      <a:r>
                        <a:rPr lang="en-US" sz="2000" dirty="0">
                          <a:effectLst/>
                        </a:rPr>
                        <a:t>. </a:t>
                      </a:r>
                      <a:endParaRPr lang="en-US" sz="2000" dirty="0">
                        <a:effectLst/>
                        <a:latin typeface="Arial" panose="020B0604020202020204" pitchFamily="34" charset="0"/>
                        <a:ea typeface="Arial" panose="020B0604020202020204" pitchFamily="34" charset="0"/>
                      </a:endParaRPr>
                    </a:p>
                  </a:txBody>
                  <a:tcPr marL="0" marR="0" marT="19050" marB="19050">
                    <a:solidFill>
                      <a:schemeClr val="bg1"/>
                    </a:solidFill>
                  </a:tcPr>
                </a:tc>
                <a:tc>
                  <a:txBody>
                    <a:bodyPr/>
                    <a:lstStyle/>
                    <a:p>
                      <a:pPr marL="0" marR="0">
                        <a:spcBef>
                          <a:spcPts val="0"/>
                        </a:spcBef>
                        <a:spcAft>
                          <a:spcPts val="0"/>
                        </a:spcAft>
                      </a:pPr>
                      <a:r>
                        <a:rPr lang="en-US" sz="2000" b="0" dirty="0">
                          <a:solidFill>
                            <a:schemeClr val="tx1"/>
                          </a:solidFill>
                          <a:effectLst/>
                        </a:rPr>
                        <a:t>bakery</a:t>
                      </a:r>
                      <a:endParaRPr lang="en-US" sz="2000" b="0" dirty="0">
                        <a:solidFill>
                          <a:schemeClr val="tx1"/>
                        </a:solidFill>
                        <a:effectLst/>
                        <a:latin typeface="Arial" panose="020B0604020202020204" pitchFamily="34" charset="0"/>
                        <a:ea typeface="Arial" panose="020B0604020202020204" pitchFamily="34" charset="0"/>
                      </a:endParaRPr>
                    </a:p>
                  </a:txBody>
                  <a:tcPr marL="0" marR="254000" marT="19050" marB="19050">
                    <a:solidFill>
                      <a:schemeClr val="bg1"/>
                    </a:solidFill>
                  </a:tcPr>
                </a:tc>
                <a:extLst>
                  <a:ext uri="{0D108BD9-81ED-4DB2-BD59-A6C34878D82A}">
                    <a16:rowId xmlns:a16="http://schemas.microsoft.com/office/drawing/2014/main" xmlns="" val="10000"/>
                  </a:ext>
                </a:extLst>
              </a:tr>
              <a:tr h="803429">
                <a:tc>
                  <a:txBody>
                    <a:bodyPr/>
                    <a:lstStyle/>
                    <a:p>
                      <a:pPr marL="0" marR="0">
                        <a:spcBef>
                          <a:spcPts val="0"/>
                        </a:spcBef>
                        <a:spcAft>
                          <a:spcPts val="0"/>
                        </a:spcAft>
                      </a:pPr>
                      <a:r>
                        <a:rPr lang="en-US" sz="1000">
                          <a:effectLst/>
                        </a:rPr>
                        <a:t> </a:t>
                      </a:r>
                      <a:endParaRPr lang="en-US" sz="800">
                        <a:effectLst/>
                        <a:latin typeface="Arial" panose="020B0604020202020204" pitchFamily="34" charset="0"/>
                        <a:ea typeface="Arial" panose="020B0604020202020204" pitchFamily="34" charset="0"/>
                      </a:endParaRPr>
                    </a:p>
                  </a:txBody>
                  <a:tcPr marL="0" marR="0" marT="0" marB="0">
                    <a:solidFill>
                      <a:schemeClr val="bg1"/>
                    </a:solidFill>
                  </a:tcPr>
                </a:tc>
                <a:tc>
                  <a:txBody>
                    <a:bodyPr/>
                    <a:lstStyle/>
                    <a:p>
                      <a:pPr marL="0" marR="0">
                        <a:spcBef>
                          <a:spcPts val="0"/>
                        </a:spcBef>
                        <a:spcAft>
                          <a:spcPts val="0"/>
                        </a:spcAft>
                      </a:pPr>
                      <a:r>
                        <a:rPr lang="en-US" sz="2000" dirty="0">
                          <a:effectLst/>
                        </a:rPr>
                        <a:t>b. </a:t>
                      </a:r>
                      <a:endParaRPr lang="en-US" sz="2000" dirty="0">
                        <a:effectLst/>
                        <a:latin typeface="Arial" panose="020B0604020202020204" pitchFamily="34" charset="0"/>
                        <a:ea typeface="Arial" panose="020B0604020202020204" pitchFamily="34" charset="0"/>
                      </a:endParaRPr>
                    </a:p>
                  </a:txBody>
                  <a:tcPr marL="0" marR="0" marT="19050" marB="19050">
                    <a:solidFill>
                      <a:schemeClr val="bg1"/>
                    </a:solidFill>
                  </a:tcPr>
                </a:tc>
                <a:tc>
                  <a:txBody>
                    <a:bodyPr/>
                    <a:lstStyle/>
                    <a:p>
                      <a:pPr marL="0" marR="0">
                        <a:spcBef>
                          <a:spcPts val="0"/>
                        </a:spcBef>
                        <a:spcAft>
                          <a:spcPts val="0"/>
                        </a:spcAft>
                      </a:pPr>
                      <a:r>
                        <a:rPr lang="en-US" sz="2000" dirty="0">
                          <a:effectLst/>
                        </a:rPr>
                        <a:t>Residential area</a:t>
                      </a:r>
                      <a:endParaRPr lang="en-US" sz="2000" dirty="0">
                        <a:effectLst/>
                        <a:latin typeface="Arial" panose="020B0604020202020204" pitchFamily="34" charset="0"/>
                        <a:ea typeface="Arial" panose="020B0604020202020204" pitchFamily="34" charset="0"/>
                      </a:endParaRPr>
                    </a:p>
                  </a:txBody>
                  <a:tcPr marL="0" marR="254000" marT="19050" marB="19050">
                    <a:solidFill>
                      <a:schemeClr val="bg1"/>
                    </a:solidFill>
                  </a:tcPr>
                </a:tc>
                <a:extLst>
                  <a:ext uri="{0D108BD9-81ED-4DB2-BD59-A6C34878D82A}">
                    <a16:rowId xmlns:a16="http://schemas.microsoft.com/office/drawing/2014/main" xmlns="" val="10001"/>
                  </a:ext>
                </a:extLst>
              </a:tr>
              <a:tr h="803429">
                <a:tc>
                  <a:txBody>
                    <a:bodyPr/>
                    <a:lstStyle/>
                    <a:p>
                      <a:pPr marL="0" marR="0">
                        <a:spcBef>
                          <a:spcPts val="0"/>
                        </a:spcBef>
                        <a:spcAft>
                          <a:spcPts val="0"/>
                        </a:spcAft>
                      </a:pPr>
                      <a:r>
                        <a:rPr lang="en-US" sz="1000">
                          <a:effectLst/>
                        </a:rPr>
                        <a:t> </a:t>
                      </a:r>
                      <a:endParaRPr lang="en-US" sz="800">
                        <a:effectLst/>
                        <a:latin typeface="Arial" panose="020B0604020202020204" pitchFamily="34" charset="0"/>
                        <a:ea typeface="Arial" panose="020B0604020202020204" pitchFamily="34" charset="0"/>
                      </a:endParaRPr>
                    </a:p>
                  </a:txBody>
                  <a:tcPr marL="0" marR="0" marT="0" marB="0">
                    <a:solidFill>
                      <a:schemeClr val="bg1"/>
                    </a:solidFill>
                  </a:tcPr>
                </a:tc>
                <a:tc>
                  <a:txBody>
                    <a:bodyPr/>
                    <a:lstStyle/>
                    <a:p>
                      <a:pPr marL="0" marR="0">
                        <a:spcBef>
                          <a:spcPts val="0"/>
                        </a:spcBef>
                        <a:spcAft>
                          <a:spcPts val="0"/>
                        </a:spcAft>
                      </a:pPr>
                      <a:r>
                        <a:rPr lang="en-US" sz="2000">
                          <a:effectLst/>
                        </a:rPr>
                        <a:t>c. </a:t>
                      </a:r>
                      <a:endParaRPr lang="en-US" sz="2000">
                        <a:effectLst/>
                        <a:latin typeface="Arial" panose="020B0604020202020204" pitchFamily="34" charset="0"/>
                        <a:ea typeface="Arial" panose="020B0604020202020204" pitchFamily="34" charset="0"/>
                      </a:endParaRPr>
                    </a:p>
                  </a:txBody>
                  <a:tcPr marL="0" marR="0" marT="19050" marB="19050">
                    <a:solidFill>
                      <a:schemeClr val="bg1"/>
                    </a:solidFill>
                  </a:tcPr>
                </a:tc>
                <a:tc>
                  <a:txBody>
                    <a:bodyPr/>
                    <a:lstStyle/>
                    <a:p>
                      <a:pPr marL="0" marR="0">
                        <a:spcBef>
                          <a:spcPts val="0"/>
                        </a:spcBef>
                        <a:spcAft>
                          <a:spcPts val="0"/>
                        </a:spcAft>
                      </a:pPr>
                      <a:r>
                        <a:rPr lang="en-US" sz="2000" dirty="0">
                          <a:effectLst/>
                        </a:rPr>
                        <a:t>Local businesses</a:t>
                      </a:r>
                      <a:endParaRPr lang="en-US" sz="2000" dirty="0">
                        <a:effectLst/>
                        <a:latin typeface="Arial" panose="020B0604020202020204" pitchFamily="34" charset="0"/>
                        <a:ea typeface="Arial" panose="020B0604020202020204" pitchFamily="34" charset="0"/>
                      </a:endParaRPr>
                    </a:p>
                  </a:txBody>
                  <a:tcPr marL="0" marR="254000" marT="19050" marB="19050">
                    <a:solidFill>
                      <a:schemeClr val="bg1"/>
                    </a:solidFill>
                  </a:tcPr>
                </a:tc>
                <a:extLst>
                  <a:ext uri="{0D108BD9-81ED-4DB2-BD59-A6C34878D82A}">
                    <a16:rowId xmlns:a16="http://schemas.microsoft.com/office/drawing/2014/main" xmlns="" val="10002"/>
                  </a:ext>
                </a:extLst>
              </a:tr>
              <a:tr h="803429">
                <a:tc>
                  <a:txBody>
                    <a:bodyPr/>
                    <a:lstStyle/>
                    <a:p>
                      <a:pPr marL="0" marR="0">
                        <a:spcBef>
                          <a:spcPts val="0"/>
                        </a:spcBef>
                        <a:spcAft>
                          <a:spcPts val="0"/>
                        </a:spcAft>
                      </a:pPr>
                      <a:r>
                        <a:rPr lang="en-US" sz="1000">
                          <a:effectLst/>
                        </a:rPr>
                        <a:t> </a:t>
                      </a:r>
                      <a:endParaRPr lang="en-US" sz="800">
                        <a:effectLst/>
                        <a:latin typeface="Arial" panose="020B0604020202020204" pitchFamily="34" charset="0"/>
                        <a:ea typeface="Arial" panose="020B0604020202020204" pitchFamily="34" charset="0"/>
                      </a:endParaRPr>
                    </a:p>
                  </a:txBody>
                  <a:tcPr marL="0" marR="0" marT="0" marB="0">
                    <a:solidFill>
                      <a:schemeClr val="bg1"/>
                    </a:solidFill>
                  </a:tcPr>
                </a:tc>
                <a:tc>
                  <a:txBody>
                    <a:bodyPr/>
                    <a:lstStyle/>
                    <a:p>
                      <a:pPr marL="0" marR="0">
                        <a:spcBef>
                          <a:spcPts val="0"/>
                        </a:spcBef>
                        <a:spcAft>
                          <a:spcPts val="0"/>
                        </a:spcAft>
                      </a:pPr>
                      <a:r>
                        <a:rPr lang="en-US" sz="2000">
                          <a:effectLst/>
                        </a:rPr>
                        <a:t>d. </a:t>
                      </a:r>
                      <a:endParaRPr lang="en-US" sz="2000">
                        <a:effectLst/>
                        <a:latin typeface="Arial" panose="020B0604020202020204" pitchFamily="34" charset="0"/>
                        <a:ea typeface="Arial" panose="020B0604020202020204" pitchFamily="34" charset="0"/>
                      </a:endParaRPr>
                    </a:p>
                  </a:txBody>
                  <a:tcPr marL="0" marR="0" marT="19050" marB="19050">
                    <a:solidFill>
                      <a:schemeClr val="bg1"/>
                    </a:solidFill>
                  </a:tcPr>
                </a:tc>
                <a:tc>
                  <a:txBody>
                    <a:bodyPr/>
                    <a:lstStyle/>
                    <a:p>
                      <a:pPr marL="0" marR="0">
                        <a:spcBef>
                          <a:spcPts val="0"/>
                        </a:spcBef>
                        <a:spcAft>
                          <a:spcPts val="0"/>
                        </a:spcAft>
                      </a:pPr>
                      <a:r>
                        <a:rPr lang="en-US" sz="2000" dirty="0">
                          <a:effectLst/>
                        </a:rPr>
                        <a:t>ziggurat</a:t>
                      </a:r>
                      <a:endParaRPr lang="en-US" sz="2000" dirty="0">
                        <a:effectLst/>
                        <a:latin typeface="Arial" panose="020B0604020202020204" pitchFamily="34" charset="0"/>
                        <a:ea typeface="Arial" panose="020B0604020202020204" pitchFamily="34" charset="0"/>
                      </a:endParaRPr>
                    </a:p>
                  </a:txBody>
                  <a:tcPr marL="0" marR="254000" marT="19050" marB="19050">
                    <a:solidFill>
                      <a:schemeClr val="bg1"/>
                    </a:solidFill>
                  </a:tcPr>
                </a:tc>
                <a:extLst>
                  <a:ext uri="{0D108BD9-81ED-4DB2-BD59-A6C34878D82A}">
                    <a16:rowId xmlns:a16="http://schemas.microsoft.com/office/drawing/2014/main" xmlns="" val="10003"/>
                  </a:ext>
                </a:extLst>
              </a:tr>
            </a:tbl>
          </a:graphicData>
        </a:graphic>
      </p:graphicFrame>
      <p:sp>
        <p:nvSpPr>
          <p:cNvPr id="6" name="Rectangle 5"/>
          <p:cNvSpPr>
            <a:spLocks noChangeArrowheads="1"/>
          </p:cNvSpPr>
          <p:nvPr/>
        </p:nvSpPr>
        <p:spPr bwMode="auto">
          <a:xfrm>
            <a:off x="106531" y="2658940"/>
            <a:ext cx="14470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5.  According to this excerpt, what was the</a:t>
            </a:r>
            <a:r>
              <a:rPr kumimoji="0" lang="en-US" altLang="en-US" sz="24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tallest point in the city of Nippur</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- 6.13</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0"/>
            <a:ext cx="1100471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153020"/>
      </p:ext>
    </p:extLst>
  </p:cSld>
  <p:clrMapOvr>
    <a:masterClrMapping/>
  </p:clrMapOvr>
  <mc:AlternateContent xmlns:mc="http://schemas.openxmlformats.org/markup-compatibility/2006" xmlns:p14="http://schemas.microsoft.com/office/powerpoint/2010/main">
    <mc:Choice Requires="p14">
      <p:transition spd="slow" p14:dur="2000" advTm="90000"/>
    </mc:Choice>
    <mc:Fallback xmlns="">
      <p:transition spd="slow" advTm="9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026" y="641360"/>
            <a:ext cx="10542494" cy="4678204"/>
          </a:xfrm>
          <a:prstGeom prst="rect">
            <a:avLst/>
          </a:prstGeom>
          <a:noFill/>
        </p:spPr>
        <p:txBody>
          <a:bodyPr wrap="square" rtlCol="0">
            <a:spAutoFit/>
          </a:bodyPr>
          <a:lstStyle/>
          <a:p>
            <a:r>
              <a:rPr lang="en-US" sz="2800" dirty="0"/>
              <a:t>6. Which of the following was considered the greatest city in the Mesopotamian region? - 6.9</a:t>
            </a:r>
          </a:p>
          <a:p>
            <a:endParaRPr lang="en-US" sz="2800" dirty="0"/>
          </a:p>
          <a:p>
            <a:pPr marL="342900" indent="-342900">
              <a:buAutoNum type="alphaLcPeriod"/>
            </a:pPr>
            <a:r>
              <a:rPr lang="en-US" sz="2800" dirty="0"/>
              <a:t>Ur</a:t>
            </a:r>
          </a:p>
          <a:p>
            <a:pPr marL="342900" indent="-342900">
              <a:buAutoNum type="alphaLcPeriod"/>
            </a:pPr>
            <a:r>
              <a:rPr lang="en-US" sz="2800" dirty="0"/>
              <a:t>Kish</a:t>
            </a:r>
          </a:p>
          <a:p>
            <a:pPr marL="342900" indent="-342900">
              <a:buAutoNum type="alphaLcPeriod"/>
            </a:pPr>
            <a:r>
              <a:rPr lang="en-US" sz="2800" dirty="0"/>
              <a:t>Babylon</a:t>
            </a:r>
          </a:p>
          <a:p>
            <a:pPr marL="342900" indent="-342900">
              <a:buAutoNum type="alphaLcPeriod"/>
            </a:pPr>
            <a:r>
              <a:rPr lang="en-US" sz="2800" dirty="0"/>
              <a:t>Nippur </a:t>
            </a:r>
          </a:p>
          <a:p>
            <a:r>
              <a:rPr lang="en-US" sz="2800" dirty="0"/>
              <a:t> </a:t>
            </a:r>
          </a:p>
          <a:p>
            <a:pPr marL="342900" indent="-342900">
              <a:buAutoNum type="alphaLcPeriod"/>
            </a:pPr>
            <a:endParaRPr lang="en-US" sz="2800" dirty="0"/>
          </a:p>
          <a:p>
            <a:endParaRPr lang="en-US" sz="2800" dirty="0"/>
          </a:p>
          <a:p>
            <a:pPr marL="342900" indent="-342900">
              <a:buAutoNum type="alphaLcPeriod"/>
            </a:pPr>
            <a:endParaRPr lang="en-US" dirty="0"/>
          </a:p>
        </p:txBody>
      </p:sp>
      <p:pic>
        <p:nvPicPr>
          <p:cNvPr id="4098" name="Picture 2" descr="http://farm6.static.flickr.com/5235/5818677513_0c1225e889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704" y="1705101"/>
            <a:ext cx="6582500" cy="449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95522"/>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687" t="7711" r="39061" b="34142"/>
          <a:stretch/>
        </p:blipFill>
        <p:spPr>
          <a:xfrm>
            <a:off x="2682240" y="73"/>
            <a:ext cx="8020594" cy="6857927"/>
          </a:xfrm>
          <a:prstGeom prst="rect">
            <a:avLst/>
          </a:prstGeom>
        </p:spPr>
      </p:pic>
      <p:sp>
        <p:nvSpPr>
          <p:cNvPr id="6" name="TextBox 5"/>
          <p:cNvSpPr txBox="1"/>
          <p:nvPr/>
        </p:nvSpPr>
        <p:spPr>
          <a:xfrm>
            <a:off x="2542902" y="4624251"/>
            <a:ext cx="574766" cy="374468"/>
          </a:xfrm>
          <a:prstGeom prst="rect">
            <a:avLst/>
          </a:prstGeom>
          <a:noFill/>
        </p:spPr>
        <p:txBody>
          <a:bodyPr wrap="square" rtlCol="0">
            <a:spAutoFit/>
          </a:bodyPr>
          <a:lstStyle/>
          <a:p>
            <a:r>
              <a:rPr lang="en-US" dirty="0"/>
              <a:t>7.</a:t>
            </a:r>
          </a:p>
        </p:txBody>
      </p:sp>
      <p:sp>
        <p:nvSpPr>
          <p:cNvPr id="7" name="TextBox 6"/>
          <p:cNvSpPr txBox="1"/>
          <p:nvPr/>
        </p:nvSpPr>
        <p:spPr>
          <a:xfrm>
            <a:off x="8917577" y="4624251"/>
            <a:ext cx="548640" cy="374468"/>
          </a:xfrm>
          <a:prstGeom prst="rect">
            <a:avLst/>
          </a:prstGeom>
          <a:noFill/>
        </p:spPr>
        <p:txBody>
          <a:bodyPr wrap="square" rtlCol="0">
            <a:spAutoFit/>
          </a:bodyPr>
          <a:lstStyle/>
          <a:p>
            <a:r>
              <a:rPr lang="en-US" dirty="0"/>
              <a:t>6.9</a:t>
            </a:r>
          </a:p>
        </p:txBody>
      </p:sp>
    </p:spTree>
    <p:extLst>
      <p:ext uri="{BB962C8B-B14F-4D97-AF65-F5344CB8AC3E}">
        <p14:creationId xmlns:p14="http://schemas.microsoft.com/office/powerpoint/2010/main" val="391254698"/>
      </p:ext>
    </p:extLst>
  </p:cSld>
  <p:clrMapOvr>
    <a:masterClrMapping/>
  </p:clrMapOvr>
  <mc:AlternateContent xmlns:mc="http://schemas.openxmlformats.org/markup-compatibility/2006" xmlns:p14="http://schemas.microsoft.com/office/powerpoint/2010/main">
    <mc:Choice Requires="p14">
      <p:transition spd="slow" p14:dur="2000" advTm="90000"/>
    </mc:Choice>
    <mc:Fallback xmlns="">
      <p:transition spd="slow" advTm="9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answers</a:t>
            </a:r>
          </a:p>
        </p:txBody>
      </p:sp>
      <p:sp>
        <p:nvSpPr>
          <p:cNvPr id="3" name="Content Placeholder 2"/>
          <p:cNvSpPr>
            <a:spLocks noGrp="1"/>
          </p:cNvSpPr>
          <p:nvPr>
            <p:ph idx="1"/>
          </p:nvPr>
        </p:nvSpPr>
        <p:spPr/>
        <p:txBody>
          <a:bodyPr/>
          <a:lstStyle/>
          <a:p>
            <a:endParaRPr lang="en-US" dirty="0"/>
          </a:p>
        </p:txBody>
      </p:sp>
      <p:sp>
        <p:nvSpPr>
          <p:cNvPr id="4" name="Right Arrow 3"/>
          <p:cNvSpPr/>
          <p:nvPr/>
        </p:nvSpPr>
        <p:spPr>
          <a:xfrm rot="10800000">
            <a:off x="3550023" y="2581834"/>
            <a:ext cx="925157" cy="5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9663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486</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Checkpoint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Checkpoint #1</dc:title>
  <dc:creator>Matthew Kovach</dc:creator>
  <cp:lastModifiedBy>Jenny Culp</cp:lastModifiedBy>
  <cp:revision>68</cp:revision>
  <dcterms:created xsi:type="dcterms:W3CDTF">2015-08-19T12:38:26Z</dcterms:created>
  <dcterms:modified xsi:type="dcterms:W3CDTF">2016-09-28T20:03:46Z</dcterms:modified>
</cp:coreProperties>
</file>