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87" r:id="rId5"/>
    <p:sldId id="259" r:id="rId6"/>
    <p:sldId id="260" r:id="rId7"/>
    <p:sldId id="261" r:id="rId8"/>
    <p:sldId id="303" r:id="rId9"/>
    <p:sldId id="271" r:id="rId10"/>
    <p:sldId id="304" r:id="rId11"/>
    <p:sldId id="305" r:id="rId12"/>
    <p:sldId id="306" r:id="rId13"/>
    <p:sldId id="307" r:id="rId14"/>
    <p:sldId id="308" r:id="rId15"/>
    <p:sldId id="309" r:id="rId16"/>
    <p:sldId id="31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77" autoAdjust="0"/>
    <p:restoredTop sz="94707" autoAdjust="0"/>
  </p:normalViewPr>
  <p:slideViewPr>
    <p:cSldViewPr snapToGrid="0">
      <p:cViewPr varScale="1">
        <p:scale>
          <a:sx n="62" d="100"/>
          <a:sy n="62" d="100"/>
        </p:scale>
        <p:origin x="86" y="6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5FED3-5B8B-46B2-95AB-1876235C23A5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8409B-5A4C-48E5-A05F-E829552D1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091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443E-9021-4D90-892E-229635B603F9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6D6B-7597-423B-9A89-8C67C7602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402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443E-9021-4D90-892E-229635B603F9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6D6B-7597-423B-9A89-8C67C7602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224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443E-9021-4D90-892E-229635B603F9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6D6B-7597-423B-9A89-8C67C7602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905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443E-9021-4D90-892E-229635B603F9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6D6B-7597-423B-9A89-8C67C7602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171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443E-9021-4D90-892E-229635B603F9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6D6B-7597-423B-9A89-8C67C7602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155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443E-9021-4D90-892E-229635B603F9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6D6B-7597-423B-9A89-8C67C7602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12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443E-9021-4D90-892E-229635B603F9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6D6B-7597-423B-9A89-8C67C7602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16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443E-9021-4D90-892E-229635B603F9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6D6B-7597-423B-9A89-8C67C7602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86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443E-9021-4D90-892E-229635B603F9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6D6B-7597-423B-9A89-8C67C7602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355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443E-9021-4D90-892E-229635B603F9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6D6B-7597-423B-9A89-8C67C7602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065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443E-9021-4D90-892E-229635B603F9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6D6B-7597-423B-9A89-8C67C7602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55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C443E-9021-4D90-892E-229635B603F9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C6D6B-7597-423B-9A89-8C67C7602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03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Checkpoint #15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3827" y="3602038"/>
            <a:ext cx="9704173" cy="1655762"/>
          </a:xfrm>
        </p:spPr>
        <p:txBody>
          <a:bodyPr/>
          <a:lstStyle/>
          <a:p>
            <a:r>
              <a:rPr lang="en-US" dirty="0" smtClean="0"/>
              <a:t>Number your paper 1-7….Slide times will vary depending of type of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7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1192203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smtClean="0"/>
              <a:t>What structure did King Nebuchadnezzar build for his wife? - 6.13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pPr marL="342900" indent="-342900">
              <a:buAutoNum type="alphaLcPeriod"/>
            </a:pPr>
            <a:r>
              <a:rPr lang="en-US" sz="2800" dirty="0" smtClean="0"/>
              <a:t>Ziggurat 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Hanging Gardens of Babylon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Palace 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Pyramid 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452938" y="18224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452938" y="22796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" name="Picture 2" descr="http://i.telegraph.co.uk/multimedia/archive/02744/HANGING-GARDENS-OF_2744030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011" y="2051050"/>
            <a:ext cx="7360359" cy="4598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ight Arrow 5"/>
          <p:cNvSpPr/>
          <p:nvPr/>
        </p:nvSpPr>
        <p:spPr>
          <a:xfrm rot="10800000">
            <a:off x="4775142" y="1295325"/>
            <a:ext cx="925157" cy="527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251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upload.wikimedia.org/wikipedia/commons/e/ee/Map_world_middle_east.svg"/>
          <p:cNvSpPr>
            <a:spLocks noChangeAspect="1" noChangeArrowheads="1"/>
          </p:cNvSpPr>
          <p:nvPr/>
        </p:nvSpPr>
        <p:spPr bwMode="auto">
          <a:xfrm>
            <a:off x="155575" y="-144463"/>
            <a:ext cx="6663236" cy="6663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16650" y="422577"/>
            <a:ext cx="1107730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2"/>
            </a:pPr>
            <a:r>
              <a:rPr lang="en-US" sz="2800" dirty="0" smtClean="0"/>
              <a:t>When the Chaldean people entered the region of Mesopotamia they “assimilated” with the cultures that were already present.  What does this mean? – 6.9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Attacked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Cooperated 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Conformed 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Rejected </a:t>
            </a:r>
            <a:endParaRPr lang="en-US" sz="2800" dirty="0"/>
          </a:p>
        </p:txBody>
      </p:sp>
      <p:pic>
        <p:nvPicPr>
          <p:cNvPr id="2050" name="Picture 2" descr="https://arsartisticadventureofmankind.files.wordpress.com/2013/10/hanging-gardens-of-babylon-21.jpg?w=863&amp;h=64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3072" y="1296352"/>
            <a:ext cx="7239000" cy="542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ight Arrow 4"/>
          <p:cNvSpPr/>
          <p:nvPr/>
        </p:nvSpPr>
        <p:spPr>
          <a:xfrm rot="10800000">
            <a:off x="2714000" y="2538291"/>
            <a:ext cx="925157" cy="527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51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0"/>
            <a:ext cx="1112853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</a:t>
            </a:r>
            <a:r>
              <a:rPr lang="en-US" sz="2800" dirty="0" smtClean="0"/>
              <a:t>.  What is the general them of this timeline?  6.9</a:t>
            </a:r>
          </a:p>
          <a:p>
            <a:endParaRPr lang="en-US" sz="2800" dirty="0"/>
          </a:p>
          <a:p>
            <a:pPr marL="342900" indent="-342900">
              <a:buAutoNum type="alphaLcPeriod"/>
            </a:pPr>
            <a:r>
              <a:rPr lang="en-US" sz="2800" dirty="0" smtClean="0"/>
              <a:t>cooperation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Succession of rulers 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Economic activity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innovations</a:t>
            </a:r>
          </a:p>
          <a:p>
            <a:pPr marL="342900" indent="-342900">
              <a:buAutoNum type="alphaLcPeriod"/>
            </a:pPr>
            <a:endParaRPr lang="en-US" sz="2800" dirty="0" smtClean="0"/>
          </a:p>
          <a:p>
            <a:pPr marL="342900" indent="-342900">
              <a:buAutoNum type="alphaLcPeriod"/>
            </a:pPr>
            <a:endParaRPr lang="en-US" dirty="0"/>
          </a:p>
        </p:txBody>
      </p:sp>
      <p:pic>
        <p:nvPicPr>
          <p:cNvPr id="3074" name="Picture 2" descr="http://jerryandgod.files.wordpress.com/2014/01/667-timeline-babylonian-empi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89" y="2673530"/>
            <a:ext cx="10553659" cy="4184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/>
          <p:cNvSpPr/>
          <p:nvPr/>
        </p:nvSpPr>
        <p:spPr>
          <a:xfrm rot="10800000">
            <a:off x="4098663" y="1275548"/>
            <a:ext cx="925157" cy="527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850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3424" y="82731"/>
            <a:ext cx="1203857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  <a:r>
              <a:rPr lang="en-US" sz="2800" dirty="0" smtClean="0"/>
              <a:t>. Which region of Mesopotamia was Assyria located near? – 6.9</a:t>
            </a:r>
            <a:endParaRPr lang="en-US" sz="2800" dirty="0"/>
          </a:p>
          <a:p>
            <a:pPr marL="342900" indent="-342900">
              <a:buAutoNum type="alphaLcPeriod"/>
            </a:pPr>
            <a:r>
              <a:rPr lang="en-US" sz="2800" dirty="0"/>
              <a:t>C</a:t>
            </a:r>
            <a:r>
              <a:rPr lang="en-US" sz="2800" dirty="0" smtClean="0"/>
              <a:t>entral</a:t>
            </a:r>
          </a:p>
          <a:p>
            <a:pPr marL="342900" indent="-342900">
              <a:buAutoNum type="alphaLcPeriod"/>
            </a:pPr>
            <a:r>
              <a:rPr lang="en-US" sz="2800" dirty="0"/>
              <a:t>W</a:t>
            </a:r>
            <a:r>
              <a:rPr lang="en-US" sz="2800" dirty="0" smtClean="0"/>
              <a:t>est</a:t>
            </a:r>
          </a:p>
          <a:p>
            <a:pPr marL="342900" indent="-342900">
              <a:buAutoNum type="alphaLcPeriod"/>
            </a:pPr>
            <a:r>
              <a:rPr lang="en-US" sz="2800" dirty="0"/>
              <a:t>S</a:t>
            </a:r>
            <a:r>
              <a:rPr lang="en-US" sz="2800" dirty="0" smtClean="0"/>
              <a:t>outh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North </a:t>
            </a:r>
          </a:p>
          <a:p>
            <a:pPr marL="342900" indent="-342900">
              <a:buAutoNum type="alphaLcPeriod"/>
            </a:pPr>
            <a:endParaRPr lang="en-US" dirty="0"/>
          </a:p>
        </p:txBody>
      </p:sp>
      <p:pic>
        <p:nvPicPr>
          <p:cNvPr id="4098" name="Picture 2" descr="http://looklex.com/e.o/atlas/ill-maps/mesopotam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4011" y="1321525"/>
            <a:ext cx="5019856" cy="5456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/>
          <p:cNvSpPr/>
          <p:nvPr/>
        </p:nvSpPr>
        <p:spPr>
          <a:xfrm rot="10800000">
            <a:off x="1616721" y="1824189"/>
            <a:ext cx="925157" cy="527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5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looklex.com/e.o/atlas/ill-maps/mesopotam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4011" y="1321525"/>
            <a:ext cx="5019856" cy="5456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57349" y="409303"/>
            <a:ext cx="79335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5"/>
            </a:pPr>
            <a:r>
              <a:rPr lang="en-US" sz="2800" dirty="0" smtClean="0"/>
              <a:t>Which city-state did Hammurabi rule from? – 6.9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Babylon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Nippur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Ur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Lagash</a:t>
            </a:r>
            <a:endParaRPr lang="en-US" sz="2800" dirty="0"/>
          </a:p>
        </p:txBody>
      </p:sp>
      <p:sp>
        <p:nvSpPr>
          <p:cNvPr id="4" name="Right Arrow 3"/>
          <p:cNvSpPr/>
          <p:nvPr/>
        </p:nvSpPr>
        <p:spPr>
          <a:xfrm rot="10800000">
            <a:off x="2362964" y="857665"/>
            <a:ext cx="925157" cy="527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277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0026" y="641360"/>
            <a:ext cx="1054249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6</a:t>
            </a:r>
            <a:r>
              <a:rPr lang="en-US" sz="2800" dirty="0" smtClean="0"/>
              <a:t>. Which region was Sumer located? - 6.9</a:t>
            </a:r>
          </a:p>
          <a:p>
            <a:endParaRPr lang="en-US" sz="2800" dirty="0" smtClean="0"/>
          </a:p>
          <a:p>
            <a:pPr marL="342900" indent="-342900">
              <a:buAutoNum type="alphaLcPeriod"/>
            </a:pPr>
            <a:r>
              <a:rPr lang="en-US" sz="2800" dirty="0" smtClean="0"/>
              <a:t>Northern Mesopotamia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Central Mesopotamia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Southern Mesopotamia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Western Mesopotamia</a:t>
            </a:r>
          </a:p>
          <a:p>
            <a:r>
              <a:rPr lang="en-US" sz="2800" dirty="0" smtClean="0"/>
              <a:t> </a:t>
            </a:r>
          </a:p>
          <a:p>
            <a:pPr marL="342900" indent="-342900">
              <a:buAutoNum type="alphaLcPeriod"/>
            </a:pPr>
            <a:endParaRPr lang="en-US" sz="2800" dirty="0" smtClean="0"/>
          </a:p>
          <a:p>
            <a:endParaRPr lang="en-US" sz="2800" dirty="0" smtClean="0"/>
          </a:p>
          <a:p>
            <a:pPr marL="342900" indent="-342900">
              <a:buAutoNum type="alphaLcPeriod"/>
            </a:pPr>
            <a:endParaRPr lang="en-US" dirty="0"/>
          </a:p>
        </p:txBody>
      </p:sp>
      <p:pic>
        <p:nvPicPr>
          <p:cNvPr id="4" name="Picture 2" descr="http://looklex.com/e.o/atlas/ill-maps/mesopotam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4011" y="1321525"/>
            <a:ext cx="5019856" cy="5456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ight Arrow 5"/>
          <p:cNvSpPr/>
          <p:nvPr/>
        </p:nvSpPr>
        <p:spPr>
          <a:xfrm rot="10800000">
            <a:off x="4159624" y="2353409"/>
            <a:ext cx="925157" cy="527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46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0026" y="641360"/>
            <a:ext cx="1054249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7</a:t>
            </a:r>
            <a:r>
              <a:rPr lang="en-US" sz="2800" dirty="0" smtClean="0"/>
              <a:t>. Which region on the map created the first empire? - 6.9</a:t>
            </a:r>
          </a:p>
          <a:p>
            <a:endParaRPr lang="en-US" sz="2800" dirty="0" smtClean="0"/>
          </a:p>
          <a:p>
            <a:pPr marL="342900" indent="-342900">
              <a:buAutoNum type="alphaLcPeriod"/>
            </a:pPr>
            <a:r>
              <a:rPr lang="en-US" sz="2800" dirty="0" smtClean="0"/>
              <a:t>Sumer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Akkad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Mari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Ashur</a:t>
            </a:r>
          </a:p>
          <a:p>
            <a:r>
              <a:rPr lang="en-US" sz="2800" dirty="0" smtClean="0"/>
              <a:t> </a:t>
            </a:r>
          </a:p>
          <a:p>
            <a:pPr marL="342900" indent="-342900">
              <a:buAutoNum type="alphaLcPeriod"/>
            </a:pPr>
            <a:endParaRPr lang="en-US" sz="2800" dirty="0" smtClean="0"/>
          </a:p>
          <a:p>
            <a:endParaRPr lang="en-US" sz="2800" dirty="0" smtClean="0"/>
          </a:p>
          <a:p>
            <a:pPr marL="342900" indent="-342900">
              <a:buAutoNum type="alphaLcPeriod"/>
            </a:pPr>
            <a:endParaRPr lang="en-US" dirty="0"/>
          </a:p>
        </p:txBody>
      </p:sp>
      <p:pic>
        <p:nvPicPr>
          <p:cNvPr id="4" name="Picture 2" descr="http://looklex.com/e.o/atlas/ill-maps/mesopotam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4011" y="1321525"/>
            <a:ext cx="5019856" cy="5456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ight Arrow 5"/>
          <p:cNvSpPr/>
          <p:nvPr/>
        </p:nvSpPr>
        <p:spPr>
          <a:xfrm rot="10800000">
            <a:off x="1753986" y="1919982"/>
            <a:ext cx="925157" cy="527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818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1192203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smtClean="0"/>
              <a:t>What structure did King Nebuchadnezzar build for his wife? - 6.13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pPr marL="342900" indent="-342900">
              <a:buAutoNum type="alphaLcPeriod"/>
            </a:pPr>
            <a:r>
              <a:rPr lang="en-US" sz="2800" dirty="0" smtClean="0"/>
              <a:t>Ziggurat 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Hanging Gardens of Babylon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Palace 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Pyramid 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452938" y="18224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452938" y="22796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" name="Picture 2" descr="http://i.telegraph.co.uk/multimedia/archive/02744/HANGING-GARDENS-OF_2744030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011" y="2051050"/>
            <a:ext cx="7360359" cy="4598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040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0"/>
    </mc:Choice>
    <mc:Fallback xmlns="">
      <p:transition spd="slow" advTm="4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upload.wikimedia.org/wikipedia/commons/e/ee/Map_world_middle_east.svg"/>
          <p:cNvSpPr>
            <a:spLocks noChangeAspect="1" noChangeArrowheads="1"/>
          </p:cNvSpPr>
          <p:nvPr/>
        </p:nvSpPr>
        <p:spPr bwMode="auto">
          <a:xfrm>
            <a:off x="155575" y="-144463"/>
            <a:ext cx="6663236" cy="6663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16650" y="422577"/>
            <a:ext cx="1107730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2"/>
            </a:pPr>
            <a:r>
              <a:rPr lang="en-US" sz="2800" dirty="0" smtClean="0"/>
              <a:t>When the Chaldean people entered the region of Mesopotamia they “assimilated” with the cultures that were already present.  What does this mean? – 6.9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Attacked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Cooperated 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Conformed 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Rejected </a:t>
            </a:r>
            <a:endParaRPr lang="en-US" sz="2800" dirty="0"/>
          </a:p>
        </p:txBody>
      </p:sp>
      <p:pic>
        <p:nvPicPr>
          <p:cNvPr id="2050" name="Picture 2" descr="https://arsartisticadventureofmankind.files.wordpress.com/2013/10/hanging-gardens-of-babylon-21.jpg?w=863&amp;h=64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3072" y="1296352"/>
            <a:ext cx="7239000" cy="542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1659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0"/>
    </mc:Choice>
    <mc:Fallback xmlns="">
      <p:transition spd="slow" advTm="4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59" y="0"/>
            <a:ext cx="1112853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</a:t>
            </a:r>
            <a:r>
              <a:rPr lang="en-US" sz="2800" dirty="0" smtClean="0"/>
              <a:t>.  What is the general theme  of this timeline?  6.9</a:t>
            </a:r>
          </a:p>
          <a:p>
            <a:endParaRPr lang="en-US" sz="2800" dirty="0"/>
          </a:p>
          <a:p>
            <a:pPr marL="342900" indent="-342900">
              <a:buAutoNum type="alphaLcPeriod"/>
            </a:pPr>
            <a:r>
              <a:rPr lang="en-US" sz="2800" dirty="0" smtClean="0"/>
              <a:t>cooperation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Succession of rulers 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Economic activity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innovations</a:t>
            </a:r>
          </a:p>
          <a:p>
            <a:pPr marL="342900" indent="-342900">
              <a:buAutoNum type="alphaLcPeriod"/>
            </a:pPr>
            <a:endParaRPr lang="en-US" sz="2800" dirty="0" smtClean="0"/>
          </a:p>
          <a:p>
            <a:pPr marL="342900" indent="-342900">
              <a:buAutoNum type="alphaLcPeriod"/>
            </a:pPr>
            <a:endParaRPr lang="en-US" dirty="0"/>
          </a:p>
        </p:txBody>
      </p:sp>
      <p:pic>
        <p:nvPicPr>
          <p:cNvPr id="3074" name="Picture 2" descr="http://jerryandgod.files.wordpress.com/2014/01/667-timeline-babylonian-empi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89" y="2673530"/>
            <a:ext cx="10553659" cy="4184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574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0"/>
    </mc:Choice>
    <mc:Fallback xmlns="">
      <p:transition spd="slow" advTm="4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3424" y="82731"/>
            <a:ext cx="1203857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  <a:r>
              <a:rPr lang="en-US" sz="2800" dirty="0" smtClean="0"/>
              <a:t>. Which region of Mesopotamia was Assyria located near? – 6.8</a:t>
            </a:r>
            <a:endParaRPr lang="en-US" sz="2800" dirty="0"/>
          </a:p>
          <a:p>
            <a:pPr marL="342900" indent="-342900">
              <a:buAutoNum type="alphaLcPeriod"/>
            </a:pPr>
            <a:r>
              <a:rPr lang="en-US" sz="2800" dirty="0"/>
              <a:t>C</a:t>
            </a:r>
            <a:r>
              <a:rPr lang="en-US" sz="2800" dirty="0" smtClean="0"/>
              <a:t>entral</a:t>
            </a:r>
          </a:p>
          <a:p>
            <a:pPr marL="342900" indent="-342900">
              <a:buAutoNum type="alphaLcPeriod"/>
            </a:pPr>
            <a:r>
              <a:rPr lang="en-US" sz="2800" dirty="0"/>
              <a:t>W</a:t>
            </a:r>
            <a:r>
              <a:rPr lang="en-US" sz="2800" dirty="0" smtClean="0"/>
              <a:t>est</a:t>
            </a:r>
          </a:p>
          <a:p>
            <a:pPr marL="342900" indent="-342900">
              <a:buAutoNum type="alphaLcPeriod"/>
            </a:pPr>
            <a:r>
              <a:rPr lang="en-US" sz="2800" dirty="0"/>
              <a:t>S</a:t>
            </a:r>
            <a:r>
              <a:rPr lang="en-US" sz="2800" dirty="0" smtClean="0"/>
              <a:t>outh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North </a:t>
            </a:r>
          </a:p>
          <a:p>
            <a:pPr marL="342900" indent="-342900">
              <a:buAutoNum type="alphaLcPeriod"/>
            </a:pPr>
            <a:endParaRPr lang="en-US" dirty="0"/>
          </a:p>
        </p:txBody>
      </p:sp>
      <p:pic>
        <p:nvPicPr>
          <p:cNvPr id="4098" name="Picture 2" descr="http://looklex.com/e.o/atlas/ill-maps/mesopotam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4011" y="1321525"/>
            <a:ext cx="5019856" cy="5456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5836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0"/>
    </mc:Choice>
    <mc:Fallback xmlns="">
      <p:transition spd="slow" advTm="4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looklex.com/e.o/atlas/ill-maps/mesopotam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4011" y="1321525"/>
            <a:ext cx="5019856" cy="5456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57349" y="409303"/>
            <a:ext cx="79335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5"/>
            </a:pPr>
            <a:r>
              <a:rPr lang="en-US" sz="2800" dirty="0" smtClean="0"/>
              <a:t>Which city-state did Hammurabi rule from? – 6.9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Babylon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Nippur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Ur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Lagash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66153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0"/>
    </mc:Choice>
    <mc:Fallback xmlns="">
      <p:transition spd="slow" advTm="4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0026" y="641360"/>
            <a:ext cx="1054249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6</a:t>
            </a:r>
            <a:r>
              <a:rPr lang="en-US" sz="2800" dirty="0" smtClean="0"/>
              <a:t>. Which region was Sumer located? - 6.9</a:t>
            </a:r>
          </a:p>
          <a:p>
            <a:endParaRPr lang="en-US" sz="2800" dirty="0" smtClean="0"/>
          </a:p>
          <a:p>
            <a:pPr marL="342900" indent="-342900">
              <a:buAutoNum type="alphaLcPeriod"/>
            </a:pPr>
            <a:r>
              <a:rPr lang="en-US" sz="2800" dirty="0" smtClean="0"/>
              <a:t>Northern Mesopotamia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Central Mesopotamia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Southern Mesopotamia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Western Mesopotamia</a:t>
            </a:r>
          </a:p>
          <a:p>
            <a:r>
              <a:rPr lang="en-US" sz="2800" dirty="0" smtClean="0"/>
              <a:t> </a:t>
            </a:r>
          </a:p>
          <a:p>
            <a:pPr marL="342900" indent="-342900">
              <a:buAutoNum type="alphaLcPeriod"/>
            </a:pPr>
            <a:endParaRPr lang="en-US" sz="2800" dirty="0" smtClean="0"/>
          </a:p>
          <a:p>
            <a:endParaRPr lang="en-US" sz="2800" dirty="0" smtClean="0"/>
          </a:p>
          <a:p>
            <a:pPr marL="342900" indent="-342900">
              <a:buAutoNum type="alphaLcPeriod"/>
            </a:pPr>
            <a:endParaRPr lang="en-US" dirty="0"/>
          </a:p>
        </p:txBody>
      </p:sp>
      <p:pic>
        <p:nvPicPr>
          <p:cNvPr id="4" name="Picture 2" descr="http://looklex.com/e.o/atlas/ill-maps/mesopotam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4011" y="1321525"/>
            <a:ext cx="5019856" cy="5456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3195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0"/>
    </mc:Choice>
    <mc:Fallback xmlns="">
      <p:transition spd="slow" advTm="40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0026" y="641360"/>
            <a:ext cx="1054249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7</a:t>
            </a:r>
            <a:r>
              <a:rPr lang="en-US" sz="2800" dirty="0" smtClean="0"/>
              <a:t>. Which region on the map created the first empire? - 6.9</a:t>
            </a:r>
          </a:p>
          <a:p>
            <a:endParaRPr lang="en-US" sz="2800" dirty="0" smtClean="0"/>
          </a:p>
          <a:p>
            <a:pPr marL="342900" indent="-342900">
              <a:buAutoNum type="alphaLcPeriod"/>
            </a:pPr>
            <a:r>
              <a:rPr lang="en-US" sz="2800" dirty="0" smtClean="0"/>
              <a:t>Sumer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Akkad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Mari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Ashur</a:t>
            </a:r>
          </a:p>
          <a:p>
            <a:r>
              <a:rPr lang="en-US" sz="2800" dirty="0" smtClean="0"/>
              <a:t> </a:t>
            </a:r>
          </a:p>
          <a:p>
            <a:pPr marL="342900" indent="-342900">
              <a:buAutoNum type="alphaLcPeriod"/>
            </a:pPr>
            <a:endParaRPr lang="en-US" sz="2800" dirty="0" smtClean="0"/>
          </a:p>
          <a:p>
            <a:endParaRPr lang="en-US" sz="2800" dirty="0" smtClean="0"/>
          </a:p>
          <a:p>
            <a:pPr marL="342900" indent="-342900">
              <a:buAutoNum type="alphaLcPeriod"/>
            </a:pPr>
            <a:endParaRPr lang="en-US" dirty="0"/>
          </a:p>
        </p:txBody>
      </p:sp>
      <p:pic>
        <p:nvPicPr>
          <p:cNvPr id="4" name="Picture 2" descr="http://looklex.com/e.o/atlas/ill-maps/mesopotam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4011" y="1321525"/>
            <a:ext cx="5019856" cy="5456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0335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0"/>
    </mc:Choice>
    <mc:Fallback xmlns="">
      <p:transition spd="slow" advTm="40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your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 rot="10800000">
            <a:off x="3550023" y="2581834"/>
            <a:ext cx="925157" cy="527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66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969</TotalTime>
  <Words>296</Words>
  <Application>Microsoft Office PowerPoint</Application>
  <PresentationFormat>Widescreen</PresentationFormat>
  <Paragraphs>89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Checkpoint #15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Check your answers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Checkpoint #1</dc:title>
  <dc:creator>Matthew Kovach</dc:creator>
  <cp:lastModifiedBy>Jenny Culp</cp:lastModifiedBy>
  <cp:revision>69</cp:revision>
  <dcterms:created xsi:type="dcterms:W3CDTF">2015-08-19T12:38:26Z</dcterms:created>
  <dcterms:modified xsi:type="dcterms:W3CDTF">2016-09-28T20:04:02Z</dcterms:modified>
</cp:coreProperties>
</file>